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1" r:id="rId5"/>
    <p:sldMasterId id="2147483681" r:id="rId6"/>
    <p:sldMasterId id="2147483700" r:id="rId7"/>
    <p:sldMasterId id="2147483701" r:id="rId89"/>
  </p:sldMasterIdLst>
  <p:notesMasterIdLst>
    <p:notesMasterId r:id="rId80"/>
  </p:notesMasterIdLst>
  <p:sldIdLst>
    <p:sldId id="639" r:id="rId85"/>
    <p:sldId id="640" r:id="rId86"/>
    <p:sldId id="509" r:id="rId34"/>
    <p:sldId id="527" r:id="rId35"/>
    <p:sldId id="511" r:id="rId36"/>
    <p:sldId id="532" r:id="rId14"/>
    <p:sldId id="591" r:id="rId15"/>
    <p:sldId id="540" r:id="rId22"/>
    <p:sldId id="499" r:id="rId23"/>
    <p:sldId id="508" r:id="rId29"/>
    <p:sldId id="641" r:id="rId87"/>
    <p:sldId id="642" r:id="rId88"/>
  </p:sldIdLst>
  <p:sldSz cx="12192000" cy="6858000"/>
  <p:notesSz cx="7315200" cy="96012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1B23"/>
    <a:srgbClr val="424242"/>
    <a:srgbClr val="807F7F"/>
    <a:srgbClr val="FFE4E4"/>
    <a:srgbClr val="F88C88"/>
    <a:srgbClr val="ED1A23"/>
    <a:srgbClr val="212121"/>
    <a:srgbClr val="D6D6D6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1" autoAdjust="0"/>
    <p:restoredTop sz="95090" autoAdjust="0"/>
  </p:normalViewPr>
  <p:slideViewPr>
    <p:cSldViewPr snapToGrid="0" snapToObjects="1">
      <p:cViewPr varScale="1">
        <p:scale>
          <a:sx n="101" d="100"/>
          <a:sy n="101" d="100"/>
        </p:scale>
        <p:origin x="584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9" Type="http://schemas.openxmlformats.org/officeDocument/2006/relationships/slide" Target="slides/slide10.xml"/><Relationship Id="rId34" Type="http://schemas.openxmlformats.org/officeDocument/2006/relationships/slide" Target="slides/slide3.xml"/><Relationship Id="rId35" Type="http://schemas.openxmlformats.org/officeDocument/2006/relationships/slide" Target="slides/slide4.xml"/><Relationship Id="rId36" Type="http://schemas.openxmlformats.org/officeDocument/2006/relationships/slide" Target="slides/slide5.xml"/><Relationship Id="rId80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85" Type="http://schemas.openxmlformats.org/officeDocument/2006/relationships/slide" Target="slides/slide1.xml"/><Relationship Id="rId86" Type="http://schemas.openxmlformats.org/officeDocument/2006/relationships/slide" Target="slides/slide2.xml"/><Relationship Id="rId87" Type="http://schemas.openxmlformats.org/officeDocument/2006/relationships/slide" Target="slides/slide11.xml"/><Relationship Id="rId88" Type="http://schemas.openxmlformats.org/officeDocument/2006/relationships/slide" Target="slides/slide12.xml"/><Relationship Id="rId89" Type="http://schemas.openxmlformats.org/officeDocument/2006/relationships/slideMaster" Target="slideMasters/slideMaster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lIns="96661" tIns="48331" rIns="96661" bIns="48331"/>
          <a:lstStyle/>
          <a:p>
            <a:pPr defTabSz="2577567">
              <a:defRPr/>
            </a:pPr>
            <a:fld id="{8741AAA7-38DF-4C65-8D75-4FDAB106B009}" type="slidenum">
              <a:rPr lang="ko-KR" altLang="en-US" sz="2500">
                <a:latin typeface="Helvetica Neue"/>
              </a:rPr>
              <a:pPr defTabSz="2577567">
                <a:defRPr/>
              </a:pPr>
              <a:t>28</a:t>
            </a:fld>
            <a:endParaRPr lang="ko-KR" altLang="en-US" sz="250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0243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lIns="96661" tIns="48331" rIns="96661" bIns="48331"/>
          <a:lstStyle/>
          <a:p>
            <a:pPr defTabSz="2577567">
              <a:defRPr/>
            </a:pPr>
            <a:fld id="{8741AAA7-38DF-4C65-8D75-4FDAB106B009}" type="slidenum">
              <a:rPr lang="ko-KR" altLang="en-US" sz="2500">
                <a:latin typeface="Helvetica Neue"/>
              </a:rPr>
              <a:pPr defTabSz="2577567">
                <a:defRPr/>
              </a:pPr>
              <a:t>7</a:t>
            </a:fld>
            <a:endParaRPr lang="ko-KR" altLang="en-US" sz="250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6476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lIns="96661" tIns="48331" rIns="96661" bIns="48331"/>
          <a:lstStyle/>
          <a:p>
            <a:pPr marL="0" marR="0" lvl="0" indent="0" algn="ctr" defTabSz="25775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1AAA7-38DF-4C65-8D75-4FDAB106B009}" type="slidenum">
              <a:rPr kumimoji="0" lang="ko-KR" altLang="en-US" sz="2500" b="0" i="0" u="none" strike="noStrike" kern="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257756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25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462822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2">
            <a:alphaModFix amt="6061"/>
          </a:blip>
          <a:stretch>
            <a:fillRect/>
          </a:stretch>
        </p:blipFill>
        <p:spPr>
          <a:xfrm>
            <a:off x="-5486942" y="-1432868"/>
            <a:ext cx="10237932" cy="913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179" name="선"/>
          <p:cNvSpPr/>
          <p:nvPr/>
        </p:nvSpPr>
        <p:spPr>
          <a:xfrm flipV="1">
            <a:off x="9349437" y="1504982"/>
            <a:ext cx="1" cy="321229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3" name="슬라이드 번호">
            <a:extLst>
              <a:ext uri="{FF2B5EF4-FFF2-40B4-BE49-F238E27FC236}">
                <a16:creationId xmlns:a16="http://schemas.microsoft.com/office/drawing/2014/main" id="{CD1DE0F2-0FD5-D35B-384E-64B28F2229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2">
            <a:alphaModFix amt="6061"/>
          </a:blip>
          <a:stretch>
            <a:fillRect/>
          </a:stretch>
        </p:blipFill>
        <p:spPr>
          <a:xfrm>
            <a:off x="-5486942" y="-1432868"/>
            <a:ext cx="10237932" cy="913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179" name="선"/>
          <p:cNvSpPr/>
          <p:nvPr/>
        </p:nvSpPr>
        <p:spPr>
          <a:xfrm flipV="1">
            <a:off x="9349437" y="1504982"/>
            <a:ext cx="1" cy="321229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3" name="슬라이드 번호">
            <a:extLst>
              <a:ext uri="{FF2B5EF4-FFF2-40B4-BE49-F238E27FC236}">
                <a16:creationId xmlns:a16="http://schemas.microsoft.com/office/drawing/2014/main" id="{CD1DE0F2-0FD5-D35B-384E-64B28F2229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289990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모서리가 둥근 직사각형">
            <a:extLst>
              <a:ext uri="{FF2B5EF4-FFF2-40B4-BE49-F238E27FC236}">
                <a16:creationId xmlns:a16="http://schemas.microsoft.com/office/drawing/2014/main" id="{8313E148-140F-A005-B174-E48CB92063D9}"/>
              </a:ext>
            </a:extLst>
          </p:cNvPr>
          <p:cNvSpPr/>
          <p:nvPr userDrawn="1"/>
        </p:nvSpPr>
        <p:spPr>
          <a:xfrm>
            <a:off x="1" y="1417850"/>
            <a:ext cx="1693602" cy="5440150"/>
          </a:xfrm>
          <a:prstGeom prst="roundRect">
            <a:avLst>
              <a:gd name="adj" fmla="val 0"/>
            </a:avLst>
          </a:prstGeom>
          <a:solidFill>
            <a:srgbClr val="FFD3D1">
              <a:alpha val="41176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1C65B8E-5D1A-8816-FEB3-BDD0DBA2FA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653508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9090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7230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0D04DF20-A01F-F32B-6172-AC24766316D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11471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DE9CE4CA-6B53-24B2-EB64-C14C82604CD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449930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53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6"/>
            <a:ext cx="2197589" cy="3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6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2022"/>
          <p:cNvSpPr txBox="1"/>
          <p:nvPr/>
        </p:nvSpPr>
        <p:spPr>
          <a:xfrm>
            <a:off x="690989" y="4063101"/>
            <a:ext cx="977832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defRPr sz="5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2200" dirty="0"/>
              <a:t>202</a:t>
            </a:r>
            <a:r>
              <a:rPr lang="en-US" sz="2200" dirty="0"/>
              <a:t>4.01</a:t>
            </a:r>
            <a:endParaRPr sz="2200" dirty="0"/>
          </a:p>
        </p:txBody>
      </p:sp>
      <p:pic>
        <p:nvPicPr>
          <p:cNvPr id="157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09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36488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마지막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67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6"/>
            <a:ext cx="2197589" cy="3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6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09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감사합니다 :)"/>
          <p:cNvSpPr txBox="1"/>
          <p:nvPr/>
        </p:nvSpPr>
        <p:spPr>
          <a:xfrm>
            <a:off x="488774" y="4048906"/>
            <a:ext cx="141064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sz="2000" dirty="0" err="1">
                <a:latin typeface="페이퍼로지 5 Medium" pitchFamily="2" charset="-127"/>
                <a:ea typeface="페이퍼로지 5 Medium" pitchFamily="2" charset="-127"/>
              </a:rPr>
              <a:t>감사합니다</a:t>
            </a:r>
            <a:r>
              <a:rPr sz="2000" dirty="0">
                <a:latin typeface="페이퍼로지 5 Medium" pitchFamily="2" charset="-127"/>
                <a:ea typeface="페이퍼로지 5 Medium" pitchFamily="2" charset="-127"/>
              </a:rPr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245375477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2">
            <a:alphaModFix amt="6061"/>
          </a:blip>
          <a:stretch>
            <a:fillRect/>
          </a:stretch>
        </p:blipFill>
        <p:spPr>
          <a:xfrm>
            <a:off x="-5486943" y="-1432868"/>
            <a:ext cx="10237931" cy="913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</a:t>
            </a:r>
            <a:r>
              <a:rPr lang="en-US" altLang="ko-KR" sz="850" dirty="0"/>
              <a:t>2024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179" name="선"/>
          <p:cNvSpPr/>
          <p:nvPr/>
        </p:nvSpPr>
        <p:spPr>
          <a:xfrm flipV="1">
            <a:off x="9349435" y="1504982"/>
            <a:ext cx="1" cy="321229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3" name="슬라이드 번호">
            <a:extLst>
              <a:ext uri="{FF2B5EF4-FFF2-40B4-BE49-F238E27FC236}">
                <a16:creationId xmlns:a16="http://schemas.microsoft.com/office/drawing/2014/main" id="{CD1DE0F2-0FD5-D35B-384E-64B28F2229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07429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79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189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</a:t>
            </a:r>
            <a:r>
              <a:rPr lang="en-US" altLang="ko-KR" sz="850" dirty="0"/>
              <a:t>2024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모서리가 둥근 직사각형">
            <a:extLst>
              <a:ext uri="{FF2B5EF4-FFF2-40B4-BE49-F238E27FC236}">
                <a16:creationId xmlns:a16="http://schemas.microsoft.com/office/drawing/2014/main" id="{8313E148-140F-A005-B174-E48CB92063D9}"/>
              </a:ext>
            </a:extLst>
          </p:cNvPr>
          <p:cNvSpPr/>
          <p:nvPr userDrawn="1"/>
        </p:nvSpPr>
        <p:spPr>
          <a:xfrm>
            <a:off x="-1" y="1417850"/>
            <a:ext cx="1693602" cy="5440150"/>
          </a:xfrm>
          <a:prstGeom prst="roundRect">
            <a:avLst>
              <a:gd name="adj" fmla="val 0"/>
            </a:avLst>
          </a:prstGeom>
          <a:solidFill>
            <a:srgbClr val="FFD3D1">
              <a:alpha val="41176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1C65B8E-5D1A-8816-FEB3-BDD0DBA2FA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0121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모서리가 둥근 직사각형">
            <a:extLst>
              <a:ext uri="{FF2B5EF4-FFF2-40B4-BE49-F238E27FC236}">
                <a16:creationId xmlns:a16="http://schemas.microsoft.com/office/drawing/2014/main" id="{8313E148-140F-A005-B174-E48CB92063D9}"/>
              </a:ext>
            </a:extLst>
          </p:cNvPr>
          <p:cNvSpPr/>
          <p:nvPr userDrawn="1"/>
        </p:nvSpPr>
        <p:spPr>
          <a:xfrm>
            <a:off x="1" y="1417850"/>
            <a:ext cx="1693602" cy="5440150"/>
          </a:xfrm>
          <a:prstGeom prst="roundRect">
            <a:avLst>
              <a:gd name="adj" fmla="val 0"/>
            </a:avLst>
          </a:prstGeom>
          <a:solidFill>
            <a:srgbClr val="FFD3D1">
              <a:alpha val="41176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1C65B8E-5D1A-8816-FEB3-BDD0DBA2FA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79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189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</a:t>
            </a:r>
            <a:r>
              <a:rPr lang="en-US" altLang="ko-KR" sz="850" dirty="0"/>
              <a:t>2024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28003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</a:t>
            </a:r>
            <a:r>
              <a:rPr lang="en-US" altLang="ko-KR" sz="850" dirty="0"/>
              <a:t>2024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392414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0D04DF20-A01F-F32B-6172-AC24766316D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251219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5929934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094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1287499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8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589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177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766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355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DE9CE4CA-6B53-24B2-EB64-C14C82604CD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164968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53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9"/>
            <a:ext cx="2197590" cy="33525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프로그램 제안서"/>
          <p:cNvSpPr txBox="1"/>
          <p:nvPr/>
        </p:nvSpPr>
        <p:spPr>
          <a:xfrm>
            <a:off x="526462" y="5111734"/>
            <a:ext cx="2529539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5500">
                <a:solidFill>
                  <a:srgbClr val="212121"/>
                </a:solidFill>
                <a:latin typeface="Gmarket Sans TTF Light"/>
                <a:ea typeface="Gmarket Sans TTF Light"/>
                <a:cs typeface="Gmarket Sans TTF Light"/>
                <a:sym typeface="Gmarket Sans TTF Light"/>
              </a:defRPr>
            </a:lvl1pPr>
          </a:lstStyle>
          <a:p>
            <a:r>
              <a:rPr sz="2750" dirty="0" err="1"/>
              <a:t>프로그램</a:t>
            </a:r>
            <a:r>
              <a:rPr sz="2750" dirty="0"/>
              <a:t> </a:t>
            </a:r>
            <a:r>
              <a:rPr sz="2750" dirty="0" err="1"/>
              <a:t>제안서</a:t>
            </a:r>
            <a:endParaRPr sz="2750" dirty="0"/>
          </a:p>
        </p:txBody>
      </p:sp>
      <p:pic>
        <p:nvPicPr>
          <p:cNvPr id="155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8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11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7714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마지막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67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9"/>
            <a:ext cx="2197590" cy="3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8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11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감사합니다 :)"/>
          <p:cNvSpPr txBox="1"/>
          <p:nvPr/>
        </p:nvSpPr>
        <p:spPr>
          <a:xfrm>
            <a:off x="488774" y="4048909"/>
            <a:ext cx="141064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sz="2000" dirty="0" err="1">
                <a:latin typeface="페이퍼로지 5 Medium" pitchFamily="2" charset="-127"/>
                <a:ea typeface="페이퍼로지 5 Medium" pitchFamily="2" charset="-127"/>
              </a:rPr>
              <a:t>감사합니다</a:t>
            </a:r>
            <a:r>
              <a:rPr sz="2000" dirty="0">
                <a:latin typeface="페이퍼로지 5 Medium" pitchFamily="2" charset="-127"/>
                <a:ea typeface="페이퍼로지 5 Medium" pitchFamily="2" charset="-127"/>
              </a:rPr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237427105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2">
            <a:alphaModFix amt="6061"/>
          </a:blip>
          <a:stretch>
            <a:fillRect/>
          </a:stretch>
        </p:blipFill>
        <p:spPr>
          <a:xfrm>
            <a:off x="-5486942" y="-1432868"/>
            <a:ext cx="10237932" cy="913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202</a:t>
            </a:r>
            <a:r>
              <a:rPr lang="en-US" sz="850" dirty="0"/>
              <a:t>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179" name="선"/>
          <p:cNvSpPr/>
          <p:nvPr/>
        </p:nvSpPr>
        <p:spPr>
          <a:xfrm flipV="1">
            <a:off x="9349437" y="1504982"/>
            <a:ext cx="1" cy="321229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3" name="슬라이드 번호">
            <a:extLst>
              <a:ext uri="{FF2B5EF4-FFF2-40B4-BE49-F238E27FC236}">
                <a16:creationId xmlns:a16="http://schemas.microsoft.com/office/drawing/2014/main" id="{CD1DE0F2-0FD5-D35B-384E-64B28F2229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465245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202</a:t>
            </a:r>
            <a:r>
              <a:rPr lang="en-US" sz="850" dirty="0"/>
              <a:t>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모서리가 둥근 직사각형">
            <a:extLst>
              <a:ext uri="{FF2B5EF4-FFF2-40B4-BE49-F238E27FC236}">
                <a16:creationId xmlns:a16="http://schemas.microsoft.com/office/drawing/2014/main" id="{8313E148-140F-A005-B174-E48CB92063D9}"/>
              </a:ext>
            </a:extLst>
          </p:cNvPr>
          <p:cNvSpPr/>
          <p:nvPr userDrawn="1"/>
        </p:nvSpPr>
        <p:spPr>
          <a:xfrm>
            <a:off x="1" y="1417850"/>
            <a:ext cx="1693602" cy="5440150"/>
          </a:xfrm>
          <a:prstGeom prst="roundRect">
            <a:avLst>
              <a:gd name="adj" fmla="val 0"/>
            </a:avLst>
          </a:prstGeom>
          <a:solidFill>
            <a:srgbClr val="FFD3D1">
              <a:alpha val="41176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1C65B8E-5D1A-8816-FEB3-BDD0DBA2FA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982512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202</a:t>
            </a:r>
            <a:r>
              <a:rPr lang="en-US" sz="850" dirty="0"/>
              <a:t>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92434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</a:t>
            </a:r>
            <a:r>
              <a:rPr lang="en-US" sz="850" dirty="0"/>
              <a:t>24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19469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023134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0D04DF20-A01F-F32B-6172-AC24766316D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39532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그룹"/>
          <p:cNvGrpSpPr/>
          <p:nvPr userDrawn="1"/>
        </p:nvGrpSpPr>
        <p:grpSpPr>
          <a:xfrm>
            <a:off x="-5159" y="-11249"/>
            <a:ext cx="12202319" cy="6880498"/>
            <a:chOff x="0" y="0"/>
            <a:chExt cx="24404636" cy="13760994"/>
          </a:xfrm>
        </p:grpSpPr>
        <p:sp>
          <p:nvSpPr>
            <p:cNvPr id="134" name="직사각형"/>
            <p:cNvSpPr/>
            <p:nvPr/>
          </p:nvSpPr>
          <p:spPr>
            <a:xfrm>
              <a:off x="0" y="0"/>
              <a:ext cx="24404635" cy="13760993"/>
            </a:xfrm>
            <a:prstGeom prst="rect">
              <a:avLst/>
            </a:prstGeom>
            <a:solidFill>
              <a:srgbClr val="ED1B2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/>
            </a:p>
          </p:txBody>
        </p:sp>
        <p:pic>
          <p:nvPicPr>
            <p:cNvPr id="135" name="이미지" descr="이미지"/>
            <p:cNvPicPr>
              <a:picLocks noChangeAspect="1"/>
            </p:cNvPicPr>
            <p:nvPr userDrawn="1"/>
          </p:nvPicPr>
          <p:blipFill rotWithShape="1">
            <a:blip r:embed="rId2"/>
            <a:srcRect l="-2576" t="-880" r="17458" b="34286"/>
            <a:stretch/>
          </p:blipFill>
          <p:spPr>
            <a:xfrm>
              <a:off x="4696623" y="0"/>
              <a:ext cx="19708013" cy="13760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선"/>
          <p:cNvSpPr/>
          <p:nvPr/>
        </p:nvSpPr>
        <p:spPr>
          <a:xfrm flipV="1">
            <a:off x="1318075" y="1311066"/>
            <a:ext cx="1" cy="321229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</p:spTree>
    <p:extLst>
      <p:ext uri="{BB962C8B-B14F-4D97-AF65-F5344CB8AC3E}">
        <p14:creationId xmlns:p14="http://schemas.microsoft.com/office/powerpoint/2010/main" val="125582447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53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6"/>
            <a:ext cx="2197589" cy="3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6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09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052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2">
            <a:alphaModFix amt="6061"/>
          </a:blip>
          <a:stretch>
            <a:fillRect/>
          </a:stretch>
        </p:blipFill>
        <p:spPr>
          <a:xfrm>
            <a:off x="-5486943" y="-1432868"/>
            <a:ext cx="10237931" cy="913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202</a:t>
            </a:r>
            <a:r>
              <a:rPr lang="en-US" sz="850" dirty="0"/>
              <a:t>6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179" name="선"/>
          <p:cNvSpPr/>
          <p:nvPr/>
        </p:nvSpPr>
        <p:spPr>
          <a:xfrm flipV="1">
            <a:off x="9349435" y="1504982"/>
            <a:ext cx="1" cy="321229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3" name="슬라이드 번호">
            <a:extLst>
              <a:ext uri="{FF2B5EF4-FFF2-40B4-BE49-F238E27FC236}">
                <a16:creationId xmlns:a16="http://schemas.microsoft.com/office/drawing/2014/main" id="{CD1DE0F2-0FD5-D35B-384E-64B28F2229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65301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79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189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</a:t>
            </a:r>
            <a:r>
              <a:rPr lang="en-US" altLang="ko-KR" sz="850" dirty="0"/>
              <a:t>2026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1C65B8E-5D1A-8816-FEB3-BDD0DBA2FA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3" name="모서리가 둥근 직사각형">
            <a:extLst>
              <a:ext uri="{FF2B5EF4-FFF2-40B4-BE49-F238E27FC236}">
                <a16:creationId xmlns:a16="http://schemas.microsoft.com/office/drawing/2014/main" id="{6C6772CE-DD59-78BD-B3DF-1D1113F12295}"/>
              </a:ext>
            </a:extLst>
          </p:cNvPr>
          <p:cNvSpPr/>
          <p:nvPr userDrawn="1"/>
        </p:nvSpPr>
        <p:spPr>
          <a:xfrm>
            <a:off x="1" y="1417850"/>
            <a:ext cx="1693602" cy="544015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  <a:alpha val="4117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86521986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79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189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202</a:t>
            </a:r>
            <a:r>
              <a:rPr lang="en-US" sz="850" dirty="0"/>
              <a:t>6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4623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DE9CE4CA-6B53-24B2-EB64-C14C82604CD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8883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58713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0D04DF20-A01F-F32B-6172-AC24766316D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67717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1BBF21-71ED-AC13-62E5-1C118F20C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28AE14-1B24-8A90-2F89-A6CFEFA16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AF050A-A74F-F69B-9E52-1F82E030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1C0D-72F8-455C-A011-E586664E00F8}" type="datetimeFigureOut">
              <a:rPr lang="ko-KR" altLang="en-US" smtClean="0"/>
              <a:t>2025-10-15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B1623E-4A78-D241-7CA6-BF9D4EF1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C04146-B411-47F2-A32A-7C56867F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49C5-7982-46A7-B696-0314F7D795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43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5929934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094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1287499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8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589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177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766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355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DE9CE4CA-6B53-24B2-EB64-C14C82604CD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55698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53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9"/>
            <a:ext cx="2197590" cy="33525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프로그램 제안서"/>
          <p:cNvSpPr txBox="1"/>
          <p:nvPr/>
        </p:nvSpPr>
        <p:spPr>
          <a:xfrm>
            <a:off x="526462" y="5111734"/>
            <a:ext cx="2529539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5500">
                <a:solidFill>
                  <a:srgbClr val="212121"/>
                </a:solidFill>
                <a:latin typeface="Gmarket Sans TTF Light"/>
                <a:ea typeface="Gmarket Sans TTF Light"/>
                <a:cs typeface="Gmarket Sans TTF Light"/>
                <a:sym typeface="Gmarket Sans TTF Light"/>
              </a:defRPr>
            </a:lvl1pPr>
          </a:lstStyle>
          <a:p>
            <a:r>
              <a:rPr sz="2750" dirty="0" err="1"/>
              <a:t>프로그램</a:t>
            </a:r>
            <a:r>
              <a:rPr sz="2750" dirty="0"/>
              <a:t> </a:t>
            </a:r>
            <a:r>
              <a:rPr sz="2750" dirty="0" err="1"/>
              <a:t>제안서</a:t>
            </a:r>
            <a:endParaRPr sz="2750" dirty="0"/>
          </a:p>
        </p:txBody>
      </p:sp>
      <p:pic>
        <p:nvPicPr>
          <p:cNvPr id="155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8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11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58240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마지막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67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9"/>
            <a:ext cx="2197590" cy="3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8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11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감사합니다 :)"/>
          <p:cNvSpPr txBox="1"/>
          <p:nvPr/>
        </p:nvSpPr>
        <p:spPr>
          <a:xfrm>
            <a:off x="488774" y="4048909"/>
            <a:ext cx="141064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sz="2000" dirty="0" err="1">
                <a:latin typeface="페이퍼로지 5 Medium" pitchFamily="2" charset="-127"/>
                <a:ea typeface="페이퍼로지 5 Medium" pitchFamily="2" charset="-127"/>
              </a:rPr>
              <a:t>감사합니다</a:t>
            </a:r>
            <a:r>
              <a:rPr sz="2000" dirty="0">
                <a:latin typeface="페이퍼로지 5 Medium" pitchFamily="2" charset="-127"/>
                <a:ea typeface="페이퍼로지 5 Medium" pitchFamily="2" charset="-127"/>
              </a:rPr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2032063255"/>
      </p:ext>
    </p:extLst>
  </p:cSld>
  <p:clrMapOvr>
    <a:masterClrMapping/>
  </p:clrMapOvr>
  <p:transition spd="med"/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2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슬라이드</a:t>
            </a:r>
            <a:r>
              <a:rPr dirty="0"/>
              <a:t> </a:t>
            </a:r>
            <a:r>
              <a:rPr dirty="0" err="1"/>
              <a:t>구분점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" name="슬라이드 번호">
            <a:extLst>
              <a:ext uri="{FF2B5EF4-FFF2-40B4-BE49-F238E27FC236}">
                <a16:creationId xmlns:a16="http://schemas.microsoft.com/office/drawing/2014/main" id="{4FD64E7A-1F1E-E3D7-101A-C57433787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69" r:id="rId5"/>
    <p:sldLayoutId id="2147483710" r:id="rId6"/>
  </p:sldLayoutIdLst>
  <p:transition spd="med"/>
  <p:hf hdr="0" ftr="0" dt="0"/>
  <p:txStyles>
    <p:titleStyle>
      <a:lvl1pPr marL="0" marR="0" indent="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78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570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35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13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392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70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49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27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063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2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슬라이드</a:t>
            </a:r>
            <a:r>
              <a:rPr dirty="0"/>
              <a:t> </a:t>
            </a:r>
            <a:r>
              <a:rPr dirty="0" err="1"/>
              <a:t>구분점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" name="슬라이드 번호">
            <a:extLst>
              <a:ext uri="{FF2B5EF4-FFF2-40B4-BE49-F238E27FC236}">
                <a16:creationId xmlns:a16="http://schemas.microsoft.com/office/drawing/2014/main" id="{4FD64E7A-1F1E-E3D7-101A-C57433787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31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med"/>
  <p:hf hdr="0" ftr="0" dt="0"/>
  <p:txStyles>
    <p:titleStyle>
      <a:lvl1pPr marL="0" marR="0" indent="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78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570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35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13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392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70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49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27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063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슬라이드</a:t>
            </a:r>
            <a:r>
              <a:rPr dirty="0"/>
              <a:t> </a:t>
            </a:r>
            <a:r>
              <a:rPr dirty="0" err="1"/>
              <a:t>구분점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" name="슬라이드 번호">
            <a:extLst>
              <a:ext uri="{FF2B5EF4-FFF2-40B4-BE49-F238E27FC236}">
                <a16:creationId xmlns:a16="http://schemas.microsoft.com/office/drawing/2014/main" id="{4FD64E7A-1F1E-E3D7-101A-C57433787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74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ransition spd="med"/>
  <p:hf hdr="0" ft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2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슬라이드</a:t>
            </a:r>
            <a:r>
              <a:rPr dirty="0"/>
              <a:t> </a:t>
            </a:r>
            <a:r>
              <a:rPr dirty="0" err="1"/>
              <a:t>구분점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" name="슬라이드 번호">
            <a:extLst>
              <a:ext uri="{FF2B5EF4-FFF2-40B4-BE49-F238E27FC236}">
                <a16:creationId xmlns:a16="http://schemas.microsoft.com/office/drawing/2014/main" id="{4FD64E7A-1F1E-E3D7-101A-C57433787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646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ransition spd="med"/>
  <p:hf hdr="0" ftr="0" dt="0"/>
  <p:txStyles>
    <p:titleStyle>
      <a:lvl1pPr marL="0" marR="0" indent="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78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570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35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13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392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70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49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27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063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슬라이드</a:t>
            </a:r>
            <a:r>
              <a:rPr dirty="0"/>
              <a:t> </a:t>
            </a:r>
            <a:r>
              <a:rPr dirty="0" err="1"/>
              <a:t>구분점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" name="슬라이드 번호">
            <a:extLst>
              <a:ext uri="{FF2B5EF4-FFF2-40B4-BE49-F238E27FC236}">
                <a16:creationId xmlns:a16="http://schemas.microsoft.com/office/drawing/2014/main" id="{4FD64E7A-1F1E-E3D7-101A-C57433787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799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8" r:id="rId6"/>
  </p:sldLayoutIdLst>
  <p:transition spd="med"/>
  <p:hf hdr="0" ft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PC 핵심인재 리더십"/>
          <p:cNvSpPr txBox="1"/>
          <p:nvPr/>
        </p:nvSpPr>
        <p:spPr>
          <a:xfrm>
            <a:off x="625665" y="4592915"/>
            <a:ext cx="5552952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삼성전자 신임리더 역량강화 과정</a:t>
            </a:r>
            <a:r>
              <a:rPr kumimoji="0" lang="ko-KR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lang="ko-KR" altLang="en-US" sz="24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/>
            </a:r>
            <a:r>
              <a:rPr kumimoji="0" lang="ko-KR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endParaRPr kumimoji="0" lang="en-US" altLang="ko-KR" sz="240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G마켓 산스 Medium" panose="02000000000000000000" pitchFamily="50" charset="-127"/>
              <a:ea typeface="G마켓 산스 Medium" panose="02000000000000000000" pitchFamily="50" charset="-127"/>
              <a:sym typeface="Gmarket Sans TTF Medium"/>
            </a:endParaRP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교육 프로그램 제안서</a:t>
            </a:r>
            <a:endParaRPr lang="en-US" altLang="ko-KR" sz="2400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2" name="2022">
            <a:extLst>
              <a:ext uri="{FF2B5EF4-FFF2-40B4-BE49-F238E27FC236}">
                <a16:creationId xmlns:a16="http://schemas.microsoft.com/office/drawing/2014/main" id="{2715167F-3A0F-BB07-EF9E-DF1597CA86C9}"/>
              </a:ext>
            </a:extLst>
          </p:cNvPr>
          <p:cNvSpPr txBox="1"/>
          <p:nvPr/>
        </p:nvSpPr>
        <p:spPr>
          <a:xfrm>
            <a:off x="625665" y="4078489"/>
            <a:ext cx="114614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defRPr sz="5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otham Medium"/>
              </a:rPr>
              <a:t>2026.04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otham Medium"/>
              </a:rPr>
              <a:t/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마켓 산스 Medium" panose="02000000000000000000" pitchFamily="50" charset="-127"/>
              <a:ea typeface="G마켓 산스 Medium" panose="02000000000000000000" pitchFamily="50" charset="-127"/>
              <a:sym typeface="Gotham Medium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3">
            <a:extLst>
              <a:ext uri="{FF2B5EF4-FFF2-40B4-BE49-F238E27FC236}">
                <a16:creationId xmlns:a16="http://schemas.microsoft.com/office/drawing/2014/main" id="{97E5CE29-7793-5EA9-3F5E-4DCE136D6500}"/>
              </a:ext>
            </a:extLst>
          </p:cNvPr>
          <p:cNvSpPr txBox="1"/>
          <p:nvPr/>
        </p:nvSpPr>
        <p:spPr>
          <a:xfrm>
            <a:off x="1090162" y="767310"/>
            <a:ext cx="106230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 latinLnBrk="0" hangingPunct="0">
              <a:defRPr/>
            </a:pPr>
            <a:r>
              <a:rPr lang="ko-KR" altLang="en-US" sz="1750" kern="0" spc="-76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견적서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8DE5D7A-2401-C3F1-4BF5-BBF309357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72806"/>
              </p:ext>
            </p:extLst>
          </p:nvPr>
        </p:nvGraphicFramePr>
        <p:xfrm>
          <a:off x="2156282" y="1432551"/>
          <a:ext cx="8581568" cy="3312890"/>
        </p:xfrm>
        <a:graphic>
          <a:graphicData uri="http://schemas.openxmlformats.org/drawingml/2006/table">
            <a:tbl>
              <a:tblPr firstRow="1" bandRow="1"/>
              <a:tblGrid>
                <a:gridCol w="934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8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98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baseline="0" dirty="0">
                          <a:solidFill>
                            <a:schemeClr val="bg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항목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baseline="0" dirty="0">
                          <a:solidFill>
                            <a:schemeClr val="bg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세부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baseline="0" dirty="0">
                          <a:solidFill>
                            <a:schemeClr val="bg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비용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baseline="0" dirty="0">
                          <a:solidFill>
                            <a:schemeClr val="bg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내용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2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 err="1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기획비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교육 패키지 프로그램 기획/구성</a:t>
                      </a: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endParaRPr lang="en-US" altLang="ko-KR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₩500,000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프로그램 커스터마이징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Total ①</a:t>
                      </a: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₩500,000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-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28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인건비</a:t>
                      </a: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메인 퍼실리테이터</a:t>
                      </a:r>
                      <a:r>
                        <a:rPr lang="ko-KR" altLang="en-US" sz="1200" spc="-30" baseline="0" dirty="0" err="1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₩8,000,000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₩500,000 × 1명 × 8H × 2차수</a:t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endParaRPr lang="en-US" altLang="ko-KR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어시스턴트 퍼실리테이터</a:t>
                      </a:r>
                      <a:r>
                        <a:rPr lang="ko-KR" altLang="en-US" sz="1200" spc="-30" baseline="0" dirty="0" err="1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₩2,400,000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₩150,000 × 1명 × 8H × 2차수</a:t>
                      </a:r>
                      <a:r>
                        <a:rPr kumimoji="0" lang="ko-KR" altLang="en-US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kumimoji="0" lang="ko-KR" altLang="en-US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kumimoji="0" lang="ko-KR" altLang="en-US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271518"/>
                  </a:ext>
                </a:extLst>
              </a:tr>
              <a:tr h="26962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서브 퍼실리테이터</a:t>
                      </a: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endParaRPr lang="en-US" altLang="ko-KR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0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₩2,560,000</a:t>
                      </a:r>
                      <a:endParaRPr lang="ko-KR" altLang="en-US" sz="1200" spc="-30" baseline="0" dirty="0">
                        <a:solidFill>
                          <a:srgbClr val="0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₩80,000 × 2명 × 8H × 2차수</a:t>
                      </a:r>
                      <a:endParaRPr lang="en-US" altLang="ko-KR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62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운영 실비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시스템 사용료 (PLUS)</a:t>
                      </a:r>
                      <a:endParaRPr lang="en-US" altLang="ko-KR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₩1,600,000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₩20,000 × 40명 × 2차수</a:t>
                      </a:r>
                      <a:r>
                        <a:rPr lang="en-US" altLang="ko-KR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en-US" altLang="ko-KR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671272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r>
                        <a:t>교구/교재 대여 및 제작비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₩1,280,000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교구 및 소모품 일체</a:t>
                      </a:r>
                      <a:endParaRPr lang="ko-KR" altLang="en-US" sz="1200" b="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출장비</a:t>
                      </a: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r>
                        <a:t>교통비(서울/수도권)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₩200,000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₩100,000 × 1대 × 2차수</a:t>
                      </a:r>
                      <a:endParaRPr lang="ko-KR" altLang="en-US" sz="1200" b="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Total ②</a:t>
                      </a:r>
                      <a:endParaRPr lang="en-US" altLang="ko-KR" sz="1300" b="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49482" marR="49482" marT="24741" marB="2474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₩16,040,000</a:t>
                      </a:r>
                      <a:endParaRPr lang="ko-KR" altLang="en-US" sz="140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-</a:t>
                      </a: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Total ① + ②</a:t>
                      </a:r>
                      <a:endParaRPr lang="en-US" altLang="ko-KR" sz="1300" b="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49482" marR="49482" marT="24741" marB="2474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₩16,540,000</a:t>
                      </a:r>
                      <a:endParaRPr lang="ko-KR" altLang="en-US" sz="140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-</a:t>
                      </a: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최종 비용</a:t>
                      </a:r>
                      <a:endParaRPr lang="en-US" altLang="ko-KR" sz="1300" b="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49482" marR="49482" marT="24741" marB="2474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r>
                        <a:t>(10% 할인)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₩14,886,000</a:t>
                      </a:r>
                      <a:endParaRPr lang="ko-KR" altLang="en-US" sz="140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V.A.T. 10% 별도</a:t>
                      </a: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DBB6D7F9-B2F1-FC01-FDED-C3DD92A5CB52}"/>
              </a:ext>
            </a:extLst>
          </p:cNvPr>
          <p:cNvSpPr txBox="1"/>
          <p:nvPr/>
        </p:nvSpPr>
        <p:spPr>
          <a:xfrm>
            <a:off x="2270942" y="5118958"/>
            <a:ext cx="7064444" cy="798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marL="171450" indent="-171450" latinLnBrk="0" hangingPunct="0">
              <a:lnSpc>
                <a:spcPct val="130000"/>
              </a:lnSpc>
              <a:buSzPct val="100000"/>
              <a:buFontTx/>
              <a:buChar char="✓"/>
              <a:defRPr>
                <a:solidFill>
                  <a:srgbClr val="595959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비용은 현금 결제를 기본으로 합니다</a:t>
            </a:r>
            <a:r>
              <a:rPr lang="en-US" altLang="ko-KR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. </a:t>
            </a:r>
            <a:r>
              <a:rPr lang="en-US" altLang="ko-KR" sz="1200" kern="0" spc="-30" dirty="0">
                <a:solidFill>
                  <a:srgbClr val="FF0000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(</a:t>
            </a:r>
            <a:r>
              <a:rPr lang="ko-KR" altLang="en-US" sz="1200" kern="0" spc="-30" dirty="0">
                <a:solidFill>
                  <a:srgbClr val="FF0000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세금계산서 발행</a:t>
            </a:r>
            <a:r>
              <a:rPr lang="en-US" altLang="ko-KR" sz="1200" kern="0" spc="-30" dirty="0">
                <a:solidFill>
                  <a:srgbClr val="FF0000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)</a:t>
            </a:r>
          </a:p>
          <a:p>
            <a:pPr marL="171450" indent="-171450" latinLnBrk="0" hangingPunct="0">
              <a:lnSpc>
                <a:spcPct val="130000"/>
              </a:lnSpc>
              <a:buSzPct val="100000"/>
              <a:buFontTx/>
              <a:buChar char="✓"/>
              <a:defRPr>
                <a:solidFill>
                  <a:srgbClr val="595959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오전 강의 </a:t>
            </a:r>
            <a:r>
              <a:rPr lang="ko-KR" altLang="en-US"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진행시</a:t>
            </a:r>
            <a:r>
              <a:rPr lang="ko-KR" altLang="en-US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별도의 숙박을 요청 드립니다</a:t>
            </a:r>
            <a:r>
              <a:rPr lang="en-US" altLang="ko-KR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.(</a:t>
            </a:r>
            <a:r>
              <a:rPr lang="ko-KR" altLang="en-US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교육 후 정산 가능</a:t>
            </a:r>
            <a:r>
              <a:rPr lang="en-US" altLang="ko-KR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)</a:t>
            </a:r>
            <a:endParaRPr lang="en-US" sz="1200" kern="0" spc="-30" dirty="0">
              <a:solidFill>
                <a:srgbClr val="212121"/>
              </a:solidFill>
              <a:latin typeface="페이퍼로지 5 Medium" pitchFamily="2" charset="-127"/>
              <a:ea typeface="페이퍼로지 5 Medium" pitchFamily="2" charset="-127"/>
              <a:cs typeface="G마켓 산스 Medium"/>
              <a:sym typeface="G마켓 산스 Medium"/>
            </a:endParaRPr>
          </a:p>
          <a:p>
            <a:pPr marL="171450" indent="-171450" latinLnBrk="0" hangingPunct="0">
              <a:lnSpc>
                <a:spcPct val="130000"/>
              </a:lnSpc>
              <a:buSzPct val="100000"/>
              <a:buFontTx/>
              <a:buChar char="✓"/>
              <a:defRPr>
                <a:solidFill>
                  <a:srgbClr val="595959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본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과정의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프로그램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내용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및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순서는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클라이언트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요구에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따라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,</a:t>
            </a:r>
            <a:r>
              <a:rPr lang="en-US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상호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협의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하에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변경할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수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있습니다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.</a:t>
            </a:r>
          </a:p>
        </p:txBody>
      </p:sp>
      <p:sp>
        <p:nvSpPr>
          <p:cNvPr id="4" name="모서리가 둥근 직사각형">
            <a:extLst>
              <a:ext uri="{FF2B5EF4-FFF2-40B4-BE49-F238E27FC236}">
                <a16:creationId xmlns:a16="http://schemas.microsoft.com/office/drawing/2014/main" id="{57D57736-3309-C997-99AE-ADBFAB8838C1}"/>
              </a:ext>
            </a:extLst>
          </p:cNvPr>
          <p:cNvSpPr/>
          <p:nvPr/>
        </p:nvSpPr>
        <p:spPr>
          <a:xfrm>
            <a:off x="2152469" y="4959291"/>
            <a:ext cx="8581568" cy="1087499"/>
          </a:xfrm>
          <a:prstGeom prst="roundRect">
            <a:avLst>
              <a:gd name="adj" fmla="val 8129"/>
            </a:avLst>
          </a:prstGeom>
          <a:noFill/>
          <a:ln w="9525" cap="rnd">
            <a:solidFill>
              <a:srgbClr val="ED1B23"/>
            </a:solidFill>
            <a:prstDash val="sysDash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412750" latinLnBrk="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총 15명">
            <a:extLst>
              <a:ext uri="{FF2B5EF4-FFF2-40B4-BE49-F238E27FC236}">
                <a16:creationId xmlns:a16="http://schemas.microsoft.com/office/drawing/2014/main" id="{594545CD-3AE3-66C2-9802-25A960082831}"/>
              </a:ext>
            </a:extLst>
          </p:cNvPr>
          <p:cNvSpPr txBox="1"/>
          <p:nvPr/>
        </p:nvSpPr>
        <p:spPr>
          <a:xfrm>
            <a:off x="606223" y="1926548"/>
            <a:ext cx="480260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총 40명 </a:t>
            </a:r>
            <a:r>
              <a:rPr lang="en-US" altLang="ko-KR" sz="1000" kern="0" spc="-30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endParaRPr kumimoji="0" lang="en-US" sz="1000" b="0" i="0" u="none" strike="noStrike" kern="0" cap="none" spc="-30" normalizeH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6" name="총 5시간 기준">
            <a:extLst>
              <a:ext uri="{FF2B5EF4-FFF2-40B4-BE49-F238E27FC236}">
                <a16:creationId xmlns:a16="http://schemas.microsoft.com/office/drawing/2014/main" id="{98ED97E5-50CA-A879-0DDB-E4210E61A8E3}"/>
              </a:ext>
            </a:extLst>
          </p:cNvPr>
          <p:cNvSpPr txBox="1"/>
          <p:nvPr/>
        </p:nvSpPr>
        <p:spPr>
          <a:xfrm>
            <a:off x="484231" y="2650899"/>
            <a:ext cx="724236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총 8시간 기준</a:t>
            </a:r>
            <a:r>
              <a:rPr kumimoji="0" 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kumimoji="0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kumimoji="0" sz="1000" b="0" i="0" u="none" strike="noStrike" kern="0" cap="none" spc="-30" normalizeH="0" noProof="0" dirty="0" err="1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endParaRPr kumimoji="0" sz="1000" b="0" i="0" u="none" strike="noStrike" kern="0" cap="none" spc="-30" normalizeH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8" name="총 1차수 진행">
            <a:extLst>
              <a:ext uri="{FF2B5EF4-FFF2-40B4-BE49-F238E27FC236}">
                <a16:creationId xmlns:a16="http://schemas.microsoft.com/office/drawing/2014/main" id="{25FCAFEC-CA1C-8D3F-4641-55075412E655}"/>
              </a:ext>
            </a:extLst>
          </p:cNvPr>
          <p:cNvSpPr txBox="1"/>
          <p:nvPr/>
        </p:nvSpPr>
        <p:spPr>
          <a:xfrm>
            <a:off x="484231" y="3375251"/>
            <a:ext cx="724237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1828800">
              <a:lnSpc>
                <a:spcPct val="15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총 2차수 진행</a:t>
            </a:r>
            <a:r>
              <a:rPr kumimoji="0" 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kumimoji="0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kumimoji="0" sz="1000" b="0" i="0" u="none" strike="noStrike" kern="0" cap="none" spc="-30" normalizeH="0" noProof="0" dirty="0" err="1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endParaRPr kumimoji="0" sz="1000" b="0" i="0" u="none" strike="noStrike" kern="0" cap="none" spc="-30" normalizeH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9" name="교육인원">
            <a:extLst>
              <a:ext uri="{FF2B5EF4-FFF2-40B4-BE49-F238E27FC236}">
                <a16:creationId xmlns:a16="http://schemas.microsoft.com/office/drawing/2014/main" id="{D7B9B7BD-5135-B125-99B4-AB91644AA91B}"/>
              </a:ext>
            </a:extLst>
          </p:cNvPr>
          <p:cNvSpPr/>
          <p:nvPr/>
        </p:nvSpPr>
        <p:spPr>
          <a:xfrm>
            <a:off x="242929" y="1652301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latinLnBrk="0" hangingPunct="0"/>
            <a:r>
              <a:rPr sz="1000" kern="0" dirty="0" err="1">
                <a:latin typeface="페이퍼로지 5 Medium" pitchFamily="2" charset="-127"/>
                <a:ea typeface="페이퍼로지 5 Medium" pitchFamily="2" charset="-127"/>
              </a:rPr>
              <a:t>교육인원</a:t>
            </a:r>
            <a:endParaRPr sz="1000" kern="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13" name="교육시간">
            <a:extLst>
              <a:ext uri="{FF2B5EF4-FFF2-40B4-BE49-F238E27FC236}">
                <a16:creationId xmlns:a16="http://schemas.microsoft.com/office/drawing/2014/main" id="{59D8E1C8-291B-AB6C-68C1-6B71E6F933FE}"/>
              </a:ext>
            </a:extLst>
          </p:cNvPr>
          <p:cNvSpPr/>
          <p:nvPr/>
        </p:nvSpPr>
        <p:spPr>
          <a:xfrm>
            <a:off x="242929" y="2384639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latinLnBrk="0" hangingPunct="0"/>
            <a:r>
              <a:rPr sz="1000" kern="0" dirty="0" err="1">
                <a:latin typeface="페이퍼로지 5 Medium" pitchFamily="2" charset="-127"/>
                <a:ea typeface="페이퍼로지 5 Medium" pitchFamily="2" charset="-127"/>
              </a:rPr>
              <a:t>교육시간</a:t>
            </a:r>
            <a:endParaRPr sz="1000" kern="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1" name="차수">
            <a:extLst>
              <a:ext uri="{FF2B5EF4-FFF2-40B4-BE49-F238E27FC236}">
                <a16:creationId xmlns:a16="http://schemas.microsoft.com/office/drawing/2014/main" id="{B4DB6378-F1BF-6690-6D37-ED8188A33AC4}"/>
              </a:ext>
            </a:extLst>
          </p:cNvPr>
          <p:cNvSpPr/>
          <p:nvPr/>
        </p:nvSpPr>
        <p:spPr>
          <a:xfrm>
            <a:off x="242929" y="3116978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latinLnBrk="0" hangingPunct="0"/>
            <a:r>
              <a:rPr sz="1000" kern="0" dirty="0" err="1">
                <a:latin typeface="페이퍼로지 5 Medium" pitchFamily="2" charset="-127"/>
                <a:ea typeface="페이퍼로지 5 Medium" pitchFamily="2" charset="-127"/>
              </a:rPr>
              <a:t>차수</a:t>
            </a:r>
            <a:endParaRPr sz="1000" kern="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2" name="단위">
            <a:extLst>
              <a:ext uri="{FF2B5EF4-FFF2-40B4-BE49-F238E27FC236}">
                <a16:creationId xmlns:a16="http://schemas.microsoft.com/office/drawing/2014/main" id="{AB7E940E-E9C6-9FF8-3F57-3E44CE911D66}"/>
              </a:ext>
            </a:extLst>
          </p:cNvPr>
          <p:cNvSpPr/>
          <p:nvPr/>
        </p:nvSpPr>
        <p:spPr>
          <a:xfrm>
            <a:off x="242929" y="3849316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latinLnBrk="0" hangingPunct="0"/>
            <a:r>
              <a:rPr sz="1000" kern="0" dirty="0" err="1">
                <a:latin typeface="페이퍼로지 5 Medium" pitchFamily="2" charset="-127"/>
                <a:ea typeface="페이퍼로지 5 Medium" pitchFamily="2" charset="-127"/>
              </a:rPr>
              <a:t>단위</a:t>
            </a:r>
            <a:endParaRPr sz="1000" kern="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3" name="KRW (V.A.T 별도)">
            <a:extLst>
              <a:ext uri="{FF2B5EF4-FFF2-40B4-BE49-F238E27FC236}">
                <a16:creationId xmlns:a16="http://schemas.microsoft.com/office/drawing/2014/main" id="{44C7BF12-25D5-64FA-E0AC-EE048645C6AC}"/>
              </a:ext>
            </a:extLst>
          </p:cNvPr>
          <p:cNvSpPr txBox="1"/>
          <p:nvPr/>
        </p:nvSpPr>
        <p:spPr>
          <a:xfrm>
            <a:off x="323771" y="4099602"/>
            <a:ext cx="1045158" cy="25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ctr" latinLnBrk="0" hangingPunct="0">
              <a:lnSpc>
                <a:spcPct val="15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1000" kern="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KRW (V.A.T </a:t>
            </a:r>
            <a:r>
              <a:rPr sz="1000" kern="0" spc="-30" dirty="0" err="1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별도</a:t>
            </a:r>
            <a:r>
              <a:rPr sz="1000" kern="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)</a:t>
            </a:r>
          </a:p>
        </p:txBody>
      </p:sp>
      <p:sp>
        <p:nvSpPr>
          <p:cNvPr id="24" name="슬라이드 번호">
            <a:extLst>
              <a:ext uri="{FF2B5EF4-FFF2-40B4-BE49-F238E27FC236}">
                <a16:creationId xmlns:a16="http://schemas.microsoft.com/office/drawing/2014/main" id="{5F69BDFA-2228-8954-CFF6-933661E9DD56}"/>
              </a:ext>
            </a:extLst>
          </p:cNvPr>
          <p:cNvSpPr txBox="1">
            <a:spLocks/>
          </p:cNvSpPr>
          <p:nvPr/>
        </p:nvSpPr>
        <p:spPr>
          <a:xfrm>
            <a:off x="11721090" y="6396669"/>
            <a:ext cx="269304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>
              <a:defRPr lang="ko-KR"/>
            </a:defPPr>
            <a:lvl1pPr marL="0" algn="l" defTabSz="292086" rtl="0" eaLnBrk="1" latinLnBrk="1" hangingPunct="1">
              <a:defRPr sz="900" b="1" i="0" kern="120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altLang="ko-KR" smtClean="0"/>
              <a:pPr/>
              <a:t>22</a:t>
            </a:fld>
            <a:endParaRPr lang="ko-KR" altLang="en-US" dirty="0"/>
          </a:p>
        </p:txBody>
      </p:sp>
      <p:sp>
        <p:nvSpPr>
          <p:cNvPr id="15" name="리더십 프로그램">
            <a:extLst>
              <a:ext uri="{FF2B5EF4-FFF2-40B4-BE49-F238E27FC236}">
                <a16:creationId xmlns:a16="http://schemas.microsoft.com/office/drawing/2014/main" id="{F9FB66FC-EB9D-86BB-579E-9D99638EF509}"/>
              </a:ext>
            </a:extLst>
          </p:cNvPr>
          <p:cNvSpPr txBox="1"/>
          <p:nvPr/>
        </p:nvSpPr>
        <p:spPr>
          <a:xfrm>
            <a:off x="1086513" y="354493"/>
            <a:ext cx="1888337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pPr defTabSz="1219169" latinLnBrk="0" hangingPunct="0"/>
            <a:r>
              <a:rPr lang="ko-KR" altLang="en-US" sz="2250" kern="0" dirty="0">
                <a:latin typeface="페이퍼로지 5 Medium" pitchFamily="2" charset="-127"/>
                <a:ea typeface="페이퍼로지 5 Medium" pitchFamily="2" charset="-127"/>
              </a:rPr>
              <a:t>상황대응 리더십</a:t>
            </a:r>
          </a:p>
        </p:txBody>
      </p:sp>
      <p:sp>
        <p:nvSpPr>
          <p:cNvPr id="7" name="2.1">
            <a:extLst>
              <a:ext uri="{FF2B5EF4-FFF2-40B4-BE49-F238E27FC236}">
                <a16:creationId xmlns:a16="http://schemas.microsoft.com/office/drawing/2014/main" id="{87931157-1598-6ECD-A3BC-3B7F52BFE02B}"/>
              </a:ext>
            </a:extLst>
          </p:cNvPr>
          <p:cNvSpPr txBox="1"/>
          <p:nvPr/>
        </p:nvSpPr>
        <p:spPr>
          <a:xfrm>
            <a:off x="342818" y="359700"/>
            <a:ext cx="496931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</a:t>
            </a:r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3</a:t>
            </a:r>
            <a:endParaRPr sz="2200" dirty="0">
              <a:solidFill>
                <a:srgbClr val="ED1B23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90982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그룹"/>
          <p:cNvGrpSpPr/>
          <p:nvPr/>
        </p:nvGrpSpPr>
        <p:grpSpPr>
          <a:xfrm>
            <a:off x="-5159" y="-11249"/>
            <a:ext cx="12202318" cy="6880498"/>
            <a:chOff x="0" y="0"/>
            <a:chExt cx="24404635" cy="13760993"/>
          </a:xfrm>
        </p:grpSpPr>
        <p:sp>
          <p:nvSpPr>
            <p:cNvPr id="812" name="직사각형"/>
            <p:cNvSpPr/>
            <p:nvPr/>
          </p:nvSpPr>
          <p:spPr>
            <a:xfrm>
              <a:off x="0" y="0"/>
              <a:ext cx="24404635" cy="13760993"/>
            </a:xfrm>
            <a:prstGeom prst="rect">
              <a:avLst/>
            </a:prstGeom>
            <a:solidFill>
              <a:srgbClr val="ED1B23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ED1B23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813" name="이미지" descr="이미지"/>
            <p:cNvPicPr>
              <a:picLocks noChangeAspect="1"/>
            </p:cNvPicPr>
            <p:nvPr/>
          </p:nvPicPr>
          <p:blipFill rotWithShape="1">
            <a:blip r:embed="rId2"/>
            <a:srcRect l="5637" r="38640" b="39540"/>
            <a:stretch/>
          </p:blipFill>
          <p:spPr>
            <a:xfrm>
              <a:off x="11492488" y="1267512"/>
              <a:ext cx="12901828" cy="12493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5" name="이미지" descr="이미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57" y="838009"/>
            <a:ext cx="614312" cy="548259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즐거운 교육이…"/>
          <p:cNvSpPr txBox="1"/>
          <p:nvPr/>
        </p:nvSpPr>
        <p:spPr>
          <a:xfrm>
            <a:off x="705627" y="1500569"/>
            <a:ext cx="4171014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solidFill>
                  <a:srgbClr val="FFFFFF"/>
                </a:solidFill>
                <a:latin typeface="Gmarket Sans TTF Light"/>
                <a:ea typeface="Gmarket Sans TTF Light"/>
                <a:cs typeface="Gmarket Sans TTF Light"/>
                <a:sym typeface="Gmarket Sans TTF Light"/>
              </a:defRPr>
            </a:pP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즐거운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 </a:t>
            </a: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교육이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Gmarket Sans TTF Light"/>
            </a:endParaRP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solidFill>
                  <a:srgbClr val="FFFFFF"/>
                </a:solidFill>
                <a:latin typeface="Gmarket Sans TTF Light"/>
                <a:ea typeface="Gmarket Sans TTF Light"/>
                <a:cs typeface="Gmarket Sans TTF Light"/>
                <a:sym typeface="Gmarket Sans TTF Light"/>
              </a:defRPr>
            </a:pP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사람을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 </a:t>
            </a:r>
            <a:r>
              <a:rPr kumimoji="0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Bold" panose="02000000000000000000" pitchFamily="2" charset="-128"/>
                <a:ea typeface="Gmarket Sans Bold" panose="02000000000000000000" pitchFamily="2" charset="-128"/>
                <a:cs typeface="Gmarket Sans TTF Medium"/>
                <a:sym typeface="Gmarket Sans TTF Medium"/>
              </a:rPr>
              <a:t>참여</a:t>
            </a: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시키고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Gmarket Sans TTF Light"/>
            </a:endParaRP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solidFill>
                  <a:srgbClr val="FFFFFF"/>
                </a:solidFill>
                <a:latin typeface="Gmarket Sans TTF Light"/>
                <a:ea typeface="Gmarket Sans TTF Light"/>
                <a:cs typeface="Gmarket Sans TTF Light"/>
                <a:sym typeface="Gmarket Sans TTF Light"/>
              </a:defRPr>
            </a:pPr>
            <a:r>
              <a:rPr kumimoji="0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Bold" panose="02000000000000000000" pitchFamily="2" charset="-128"/>
                <a:ea typeface="Gmarket Sans Bold" panose="02000000000000000000" pitchFamily="2" charset="-128"/>
                <a:cs typeface="Gmarket Sans TTF Medium"/>
                <a:sym typeface="Gmarket Sans TTF Medium"/>
              </a:rPr>
              <a:t>변화</a:t>
            </a: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시킵니다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638D4-95E3-3F0B-AB6E-236B6371C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감사합니다 :)">
            <a:extLst>
              <a:ext uri="{FF2B5EF4-FFF2-40B4-BE49-F238E27FC236}">
                <a16:creationId xmlns:a16="http://schemas.microsoft.com/office/drawing/2014/main" id="{83872AC4-1FF0-31BC-0DA1-443B7BBB50DC}"/>
              </a:ext>
            </a:extLst>
          </p:cNvPr>
          <p:cNvSpPr txBox="1"/>
          <p:nvPr/>
        </p:nvSpPr>
        <p:spPr>
          <a:xfrm>
            <a:off x="488774" y="4048906"/>
            <a:ext cx="151483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감사합니다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:)</a:t>
            </a:r>
          </a:p>
        </p:txBody>
      </p:sp>
      <p:sp>
        <p:nvSpPr>
          <p:cNvPr id="4" name="㈜ 더플레이컴퍼니…">
            <a:extLst>
              <a:ext uri="{FF2B5EF4-FFF2-40B4-BE49-F238E27FC236}">
                <a16:creationId xmlns:a16="http://schemas.microsoft.com/office/drawing/2014/main" id="{B797A6E5-26CB-FC29-82DC-64CBB821C7FC}"/>
              </a:ext>
            </a:extLst>
          </p:cNvPr>
          <p:cNvSpPr txBox="1"/>
          <p:nvPr/>
        </p:nvSpPr>
        <p:spPr>
          <a:xfrm>
            <a:off x="488774" y="4613836"/>
            <a:ext cx="3630802" cy="1237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㈜ </a:t>
            </a: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더플레이컴퍼니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</a:t>
            </a:r>
            <a:endParaRPr kumimoji="0" sz="1200" b="0" i="0" u="none" strike="noStrike" kern="0" cap="none" spc="-75" normalizeH="0" baseline="0" noProof="0" dirty="0">
              <a:ln>
                <a:noFill/>
              </a:ln>
              <a:solidFill>
                <a:srgbClr val="21212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G마켓 산스 Medium" panose="02000000000000000000" pitchFamily="50" charset="-127"/>
              <a:ea typeface="G마켓 산스 Medium" panose="02000000000000000000" pitchFamily="50" charset="-127"/>
              <a:cs typeface="G마켓 산스 Medium"/>
              <a:sym typeface="G마켓 산스 Medium"/>
            </a:endParaRPr>
          </a:p>
          <a:p>
            <a:pPr marL="0" marR="0" lvl="0" indent="0" algn="l" defTabSz="1219169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www.theplaycompany.co.kr </a:t>
            </a:r>
          </a:p>
          <a:p>
            <a:pPr marL="0" marR="0" lvl="0" indent="0" algn="l" defTabSz="1219169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서울특별시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</a:t>
            </a: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강남</a:t>
            </a:r>
            <a:r>
              <a:rPr kumimoji="0" lang="ko-KR" altLang="en-US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구 </a:t>
            </a:r>
            <a:r>
              <a:rPr kumimoji="0" lang="ko-KR" altLang="en-US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언주로</a:t>
            </a:r>
            <a:r>
              <a:rPr kumimoji="0" lang="ko-KR" altLang="en-US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</a:t>
            </a:r>
            <a:r>
              <a:rPr kumimoji="0" lang="en-US" altLang="ko-KR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425</a:t>
            </a:r>
            <a:r>
              <a:rPr kumimoji="0" lang="ko-KR" altLang="en-US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(</a:t>
            </a: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역삼동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, </a:t>
            </a: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아레나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</a:t>
            </a: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빌딩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6층)</a:t>
            </a:r>
          </a:p>
          <a:p>
            <a:pPr marL="0" marR="0" lvl="0" indent="0" algn="l" defTabSz="1219169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문의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cs typeface="G마켓 산스 Medium"/>
                <a:sym typeface="G마켓 산스 Medium"/>
              </a:rPr>
              <a:t> 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02-545-7234 </a:t>
            </a:r>
          </a:p>
          <a:p>
            <a:pPr marL="0" marR="0" lvl="0" indent="0" algn="l" defTabSz="1219169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lang="ko-KR" altLang="en-US" spc="-75" dirty="0">
                <a:solidFill>
                  <a:srgbClr val="212121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박재완 수석</a:t>
            </a:r>
            <a:r>
              <a:rPr kumimoji="0" lang="ko-KR" altLang="en-US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컨설턴트 </a:t>
            </a:r>
            <a:r>
              <a:rPr kumimoji="0" lang="en-US" altLang="ko-KR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/ </a:t>
            </a:r>
            <a:r>
              <a:rPr lang="en-US" altLang="ko-KR" spc="-75" dirty="0">
                <a:solidFill>
                  <a:srgbClr val="212121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w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@theplaycompany.co.kr </a:t>
            </a:r>
          </a:p>
        </p:txBody>
      </p:sp>
    </p:spTree>
    <p:extLst>
      <p:ext uri="{BB962C8B-B14F-4D97-AF65-F5344CB8AC3E}">
        <p14:creationId xmlns:p14="http://schemas.microsoft.com/office/powerpoint/2010/main" val="36545084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E58E7-EF2F-7E05-2D6F-67FB04B71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02">
            <a:extLst>
              <a:ext uri="{FF2B5EF4-FFF2-40B4-BE49-F238E27FC236}">
                <a16:creationId xmlns:a16="http://schemas.microsoft.com/office/drawing/2014/main" id="{0C0D47C9-A61A-5DC5-421F-803A51E3AE6A}"/>
              </a:ext>
            </a:extLst>
          </p:cNvPr>
          <p:cNvSpPr txBox="1"/>
          <p:nvPr/>
        </p:nvSpPr>
        <p:spPr>
          <a:xfrm>
            <a:off x="915985" y="1171848"/>
            <a:ext cx="5136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defRPr sz="6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/>
              <a:sym typeface="Gotham Medium"/>
            </a:endParaRPr>
          </a:p>
        </p:txBody>
      </p:sp>
      <p:sp>
        <p:nvSpPr>
          <p:cNvPr id="607" name="리더십…">
            <a:extLst>
              <a:ext uri="{FF2B5EF4-FFF2-40B4-BE49-F238E27FC236}">
                <a16:creationId xmlns:a16="http://schemas.microsoft.com/office/drawing/2014/main" id="{9DF93579-BA58-4383-B28F-2883222F78D1}"/>
              </a:ext>
            </a:extLst>
          </p:cNvPr>
          <p:cNvSpPr txBox="1"/>
          <p:nvPr/>
        </p:nvSpPr>
        <p:spPr>
          <a:xfrm>
            <a:off x="1452549" y="1259474"/>
            <a:ext cx="4605428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삼성전자 신임리더 역량강화 과정</a:t>
            </a: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endParaRPr kumimoji="0" lang="en-US" altLang="ko-KR" sz="2400" b="0" i="0" u="none" strike="noStrike" kern="0" cap="none" spc="-75" normalizeH="0" baseline="0" noProof="0" dirty="0">
              <a:ln>
                <a:noFill/>
              </a:ln>
              <a:solidFill>
                <a:srgbClr val="FFD932"/>
              </a:solidFill>
              <a:effectLst/>
              <a:uLnTx/>
              <a:uFillTx/>
              <a:latin typeface="G마켓 산스 Medium" panose="02000000000000000000" pitchFamily="50" charset="-127"/>
              <a:ea typeface="G마켓 산스 Medium" panose="02000000000000000000" pitchFamily="50" charset="-127"/>
              <a:sym typeface="Gmarket Sans TTF Medium"/>
            </a:endParaRPr>
          </a:p>
        </p:txBody>
      </p:sp>
      <p:sp>
        <p:nvSpPr>
          <p:cNvPr id="2" name="02">
            <a:extLst>
              <a:ext uri="{FF2B5EF4-FFF2-40B4-BE49-F238E27FC236}">
                <a16:creationId xmlns:a16="http://schemas.microsoft.com/office/drawing/2014/main" id="{DB71DEC1-90F3-5507-AD16-D4AADDBC5C3F}"/>
              </a:ext>
            </a:extLst>
          </p:cNvPr>
          <p:cNvSpPr txBox="1"/>
          <p:nvPr/>
        </p:nvSpPr>
        <p:spPr>
          <a:xfrm>
            <a:off x="739687" y="1265418"/>
            <a:ext cx="403957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defRPr sz="6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otham Medium"/>
              </a:rPr>
              <a:t>0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otham Medium"/>
              </a:rPr>
              <a:t>1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마켓 산스 Medium" panose="02000000000000000000" pitchFamily="50" charset="-127"/>
              <a:ea typeface="G마켓 산스 Medium" panose="02000000000000000000" pitchFamily="50" charset="-127"/>
              <a:sym typeface="Gotham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5FB45-6E2B-D85B-9E1F-4B01EA5D5BB3}"/>
              </a:ext>
            </a:extLst>
          </p:cNvPr>
          <p:cNvSpPr txBox="1"/>
          <p:nvPr/>
        </p:nvSpPr>
        <p:spPr>
          <a:xfrm>
            <a:off x="1452548" y="1741943"/>
            <a:ext cx="4832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55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Check-in™ (1.0H)</a:t>
            </a:r>
            <a:r>
              <a:rPr kumimoji="0" lang="ko-KR" altLang="en-US" sz="2000" b="0" i="0" u="none" strike="noStrike" kern="0" cap="none" spc="-75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000" b="0" i="0" u="none" strike="noStrike" kern="0" cap="none" spc="-75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</a:p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55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lang="en-US" altLang="ko-KR" sz="2000" b="0" i="0" u="none" strike="noStrike" kern="0" cap="none" spc="-86" normalizeH="0" baseline="0" noProof="0" dirty="0">
                <a:ln>
                  <a:noFill/>
                </a:ln>
                <a:solidFill>
                  <a:srgbClr val="FECD3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PLUS™ (2.0H)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ECD3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000" b="0" i="0" u="none" strike="noStrike" kern="0" cap="none" spc="-75" normalizeH="0" baseline="0" noProof="0" dirty="0">
                <a:ln>
                  <a:noFill/>
                </a:ln>
                <a:solidFill>
                  <a:srgbClr val="FECD3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</a:p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55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lang="en-US" altLang="ko-KR" sz="2000" b="0" i="0" u="none" strike="noStrike" kern="0" cap="none" spc="-30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/>
                <a:ea typeface="G마켓 산스 Medium"/>
                <a:cs typeface="KoPubWorld돋움체_Pro Medium" panose="00000600000000000000" pitchFamily="50" charset="-127"/>
                <a:sym typeface="Gmarket Sans TTF Medium"/>
              </a:rPr>
              <a:t>Office Real™ (4.0H)</a:t>
            </a:r>
            <a:r>
              <a:rPr kumimoji="0" lang="en-US" altLang="ko-KR" sz="2000" b="0" i="0" u="none" strike="noStrike" kern="0" cap="none" spc="-30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000" b="0" i="0" u="none" strike="noStrike" kern="0" cap="none" spc="-75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endParaRPr kumimoji="0" lang="en-US" altLang="ko-KR" sz="2000" b="0" i="0" u="none" strike="noStrike" kern="0" cap="none" spc="-30" normalizeH="0" baseline="0" noProof="0" dirty="0">
              <a:ln>
                <a:noFill/>
              </a:ln>
              <a:solidFill>
                <a:srgbClr val="FFD932"/>
              </a:solidFill>
              <a:effectLst/>
              <a:uLnTx/>
              <a:uFillTx/>
              <a:latin typeface="G마켓 산스 Medium"/>
              <a:ea typeface="G마켓 산스 Medium"/>
              <a:cs typeface="KoPubWorld돋움체_Pro Medium" panose="00000600000000000000" pitchFamily="50" charset="-127"/>
              <a:sym typeface="Gmarket Sans TTF Medium"/>
            </a:endParaRPr>
          </a:p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55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lang="en-US" altLang="ko-KR" sz="2000" b="0" i="0" u="none" strike="noStrike" kern="0" cap="none" spc="-30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/>
                <a:ea typeface="G마켓 산스 Medium"/>
                <a:cs typeface="KoPubWorld돋움체_Pro Medium" panose="00000600000000000000" pitchFamily="50" charset="-127"/>
                <a:sym typeface="Gmarket Sans TTF Medium"/>
              </a:rPr>
              <a:t>초(礎)능력 렌즈™ (1.0H)</a:t>
            </a:r>
            <a:r>
              <a:rPr kumimoji="0" lang="en-US" altLang="ko-KR" sz="2000" b="0" i="0" u="none" strike="noStrike" kern="0" cap="none" spc="-30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000" b="0" i="0" u="none" strike="noStrike" kern="0" cap="none" spc="-75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endParaRPr kumimoji="0" lang="en-US" altLang="ko-KR" sz="2000" b="0" i="0" u="none" strike="noStrike" kern="0" cap="none" spc="-30" normalizeH="0" baseline="0" noProof="0" dirty="0">
              <a:ln>
                <a:noFill/>
              </a:ln>
              <a:solidFill>
                <a:srgbClr val="FFD932"/>
              </a:solidFill>
              <a:effectLst/>
              <a:uLnTx/>
              <a:uFillTx/>
              <a:latin typeface="G마켓 산스 Medium"/>
              <a:ea typeface="G마켓 산스 Medium"/>
              <a:cs typeface="KoPubWorld돋움체_Pro Medium" panose="00000600000000000000" pitchFamily="50" charset="-127"/>
              <a:sym typeface="Gmarket Sans TTF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23120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957F9-ECC9-406F-0792-8C557C35A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EEF17003-A0F5-C997-8377-B239F0E43F74}"/>
              </a:ext>
            </a:extLst>
          </p:cNvPr>
          <p:cNvSpPr txBox="1"/>
          <p:nvPr/>
        </p:nvSpPr>
        <p:spPr>
          <a:xfrm>
            <a:off x="1962623" y="1929917"/>
            <a:ext cx="8963334" cy="171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6213" indent="-176213" algn="l" defTabSz="914400">
              <a:lnSpc>
                <a:spcPct val="130000"/>
              </a:lnSpc>
              <a:buSzPct val="100000"/>
              <a:buChar char="▪"/>
              <a:defRPr spc="-30">
                <a:solidFill>
                  <a:srgbClr val="5E5E5E">
                    <a:lumMod val="50000"/>
                  </a:srgbClr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전체적인 교육 분위기 및 학습자 간 상호작용을 극대화 하기 위한 가벼운 액티비티 프로그램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강의장을 돌아다니며 불특정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5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명의 캐리커처를 그림과 동시에 상대방에게 궁금한 점을 적어 상호 교환하도록 유도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독창적인 방법으로 자연스럽게 웃음을 유도하고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평소 관찰의 필요성 및 질문의 중요성에 대해 성찰해 볼 기회 제공 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이후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관심사 및 전문영역 등 자신을 표현하는 키워드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10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개를 선정하여 </a:t>
            </a:r>
            <a:r>
              <a:rPr lang="ko-KR" altLang="en-US" dirty="0" err="1">
                <a:latin typeface="페이퍼로지 5 Medium" pitchFamily="2" charset="-127"/>
                <a:ea typeface="페이퍼로지 5 Medium" pitchFamily="2" charset="-127"/>
              </a:rPr>
              <a:t>포스트잇에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 적도록 함  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캐리커처와 함께 작성한 키워드를 토대로 자신만의 스토리 피칭   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뻔한 자기소개가 아닌 입체적 관점에서 나와 동료를 알아갈 수 있음 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전체 교육생의 결과물을 갤러리 워크 형식으로 공유하고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스티커를 활용해 상호 간 공감대 형성 및 발견 용이 </a:t>
            </a:r>
          </a:p>
        </p:txBody>
      </p:sp>
      <p:sp>
        <p:nvSpPr>
          <p:cNvPr id="6" name="펜타클론™ 진단 세션">
            <a:extLst>
              <a:ext uri="{FF2B5EF4-FFF2-40B4-BE49-F238E27FC236}">
                <a16:creationId xmlns:a16="http://schemas.microsoft.com/office/drawing/2014/main" id="{A27DC1E9-53FA-4926-62F3-C213846D4685}"/>
              </a:ext>
            </a:extLst>
          </p:cNvPr>
          <p:cNvSpPr/>
          <p:nvPr/>
        </p:nvSpPr>
        <p:spPr>
          <a:xfrm>
            <a:off x="1887288" y="1449723"/>
            <a:ext cx="2835332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Check-in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™</a:t>
            </a:r>
          </a:p>
        </p:txBody>
      </p:sp>
      <p:sp>
        <p:nvSpPr>
          <p:cNvPr id="7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33C1585A-8813-490C-143A-8F17DC5D7D50}"/>
              </a:ext>
            </a:extLst>
          </p:cNvPr>
          <p:cNvSpPr txBox="1"/>
          <p:nvPr/>
        </p:nvSpPr>
        <p:spPr>
          <a:xfrm>
            <a:off x="1969722" y="1972912"/>
            <a:ext cx="9389351" cy="26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61950" indent="-361950" algn="l" defTabSz="1828800">
              <a:lnSpc>
                <a:spcPct val="150000"/>
              </a:lnSpc>
              <a:buSzPct val="100000"/>
              <a:buChar char="▪"/>
              <a:defRPr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pPr marL="180975" indent="-180975" defTabSz="914400">
              <a:lnSpc>
                <a:spcPct val="130000"/>
              </a:lnSpc>
              <a:defRPr/>
            </a:pPr>
            <a:endParaRPr lang="ko-KR" altLang="en-US" dirty="0">
              <a:solidFill>
                <a:srgbClr val="5E5E5E">
                  <a:lumMod val="50000"/>
                </a:srgbClr>
              </a:solidFill>
              <a:latin typeface="페이퍼로지 5 Medium" pitchFamily="2" charset="-127"/>
              <a:ea typeface="페이퍼로지 5 Medium" pitchFamily="2" charset="-127"/>
              <a:cs typeface="+mn-cs"/>
              <a:sym typeface="G마켓 산스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F3EF37-E77B-6867-60C0-287A1484C0F8}"/>
              </a:ext>
            </a:extLst>
          </p:cNvPr>
          <p:cNvSpPr txBox="1"/>
          <p:nvPr/>
        </p:nvSpPr>
        <p:spPr>
          <a:xfrm>
            <a:off x="11767391" y="6672784"/>
            <a:ext cx="51361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endParaRPr lang="ko-KR" altLang="en-US" dirty="0"/>
          </a:p>
        </p:txBody>
      </p:sp>
      <p:sp>
        <p:nvSpPr>
          <p:cNvPr id="50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F544EAFE-37B3-9DF3-E0FA-E446DD3456AA}"/>
              </a:ext>
            </a:extLst>
          </p:cNvPr>
          <p:cNvSpPr txBox="1"/>
          <p:nvPr/>
        </p:nvSpPr>
        <p:spPr>
          <a:xfrm>
            <a:off x="1969319" y="1977892"/>
            <a:ext cx="9451537" cy="157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61950" indent="-361950" algn="l" defTabSz="1828800">
              <a:lnSpc>
                <a:spcPct val="150000"/>
              </a:lnSpc>
              <a:buSzPct val="100000"/>
              <a:buChar char="▪"/>
              <a:defRPr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pPr>
              <a:lnSpc>
                <a:spcPct val="130000"/>
              </a:lnSpc>
            </a:pPr>
            <a:endParaRPr lang="ko-KR" altLang="en-US" sz="600" dirty="0">
              <a:solidFill>
                <a:schemeClr val="tx1">
                  <a:lumMod val="50000"/>
                </a:schemeClr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A14856F-F4DE-41C7-EB8D-214EE83145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55154" y="6396669"/>
            <a:ext cx="150682" cy="241092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pPr/>
              <a:t>27</a:t>
            </a:fld>
            <a:endParaRPr lang="ko-KR" altLang="en-US" dirty="0"/>
          </a:p>
        </p:txBody>
      </p:sp>
      <p:sp>
        <p:nvSpPr>
          <p:cNvPr id="10" name="강의">
            <a:extLst>
              <a:ext uri="{FF2B5EF4-FFF2-40B4-BE49-F238E27FC236}">
                <a16:creationId xmlns:a16="http://schemas.microsoft.com/office/drawing/2014/main" id="{0A456A14-3867-1840-859D-2DF0CD8C0D98}"/>
              </a:ext>
            </a:extLst>
          </p:cNvPr>
          <p:cNvSpPr txBox="1"/>
          <p:nvPr/>
        </p:nvSpPr>
        <p:spPr>
          <a:xfrm>
            <a:off x="236392" y="1926548"/>
            <a:ext cx="1206841" cy="63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플레이</a:t>
            </a:r>
            <a:endParaRPr lang="en-US" altLang="ko-KR"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최소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 5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~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최대 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6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b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</a:b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(1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기준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)</a:t>
            </a:r>
            <a:endParaRPr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</p:txBody>
      </p:sp>
      <p:sp>
        <p:nvSpPr>
          <p:cNvPr id="13" name="1.5hr 소요">
            <a:extLst>
              <a:ext uri="{FF2B5EF4-FFF2-40B4-BE49-F238E27FC236}">
                <a16:creationId xmlns:a16="http://schemas.microsoft.com/office/drawing/2014/main" id="{C9F81F8A-328E-7A81-1F28-A5DA0D59BFB8}"/>
              </a:ext>
            </a:extLst>
          </p:cNvPr>
          <p:cNvSpPr txBox="1"/>
          <p:nvPr/>
        </p:nvSpPr>
        <p:spPr>
          <a:xfrm>
            <a:off x="530529" y="3024862"/>
            <a:ext cx="618438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1.0hr </a:t>
            </a: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소요</a:t>
            </a:r>
            <a:endParaRPr sz="1000" spc="-30" dirty="0">
              <a:solidFill>
                <a:srgbClr val="3A3A3B"/>
              </a:solidFill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20" name="창의성 2.0, 창의혁신…">
            <a:extLst>
              <a:ext uri="{FF2B5EF4-FFF2-40B4-BE49-F238E27FC236}">
                <a16:creationId xmlns:a16="http://schemas.microsoft.com/office/drawing/2014/main" id="{6331F071-FB3F-15BB-E2E2-9DCD70BFE603}"/>
              </a:ext>
            </a:extLst>
          </p:cNvPr>
          <p:cNvSpPr txBox="1"/>
          <p:nvPr/>
        </p:nvSpPr>
        <p:spPr>
          <a:xfrm>
            <a:off x="236392" y="3771519"/>
            <a:ext cx="1206841" cy="63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자기소개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상호 탐색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</a:t>
            </a: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셀프 브랜딩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</a:t>
            </a: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아이스 브레이킹</a:t>
            </a:r>
          </a:p>
        </p:txBody>
      </p:sp>
      <p:sp>
        <p:nvSpPr>
          <p:cNvPr id="26" name="2.1">
            <a:extLst>
              <a:ext uri="{FF2B5EF4-FFF2-40B4-BE49-F238E27FC236}">
                <a16:creationId xmlns:a16="http://schemas.microsoft.com/office/drawing/2014/main" id="{05E2F6B8-9F72-98D2-A0E8-5751B2D0B9B3}"/>
              </a:ext>
            </a:extLst>
          </p:cNvPr>
          <p:cNvSpPr txBox="1"/>
          <p:nvPr/>
        </p:nvSpPr>
        <p:spPr>
          <a:xfrm>
            <a:off x="344421" y="359700"/>
            <a:ext cx="49532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</a:t>
            </a:r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2</a:t>
            </a:r>
            <a:endParaRPr sz="2200" dirty="0">
              <a:solidFill>
                <a:srgbClr val="ED1B23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7" name="리더십 프로그램">
            <a:extLst>
              <a:ext uri="{FF2B5EF4-FFF2-40B4-BE49-F238E27FC236}">
                <a16:creationId xmlns:a16="http://schemas.microsoft.com/office/drawing/2014/main" id="{F598616D-838A-833D-8CF1-A911A66A6E90}"/>
              </a:ext>
            </a:extLst>
          </p:cNvPr>
          <p:cNvSpPr txBox="1"/>
          <p:nvPr/>
        </p:nvSpPr>
        <p:spPr>
          <a:xfrm>
            <a:off x="1086510" y="354489"/>
            <a:ext cx="1888337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팀빌딩</a:t>
            </a:r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 프로그램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89A80F2D-126D-7501-E6E7-B8085BB3CD59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세부 내용</a:t>
            </a:r>
          </a:p>
        </p:txBody>
      </p:sp>
      <p:pic>
        <p:nvPicPr>
          <p:cNvPr id="3" name="그림 2" descr="의류, 사람, 슈트, 실내이(가) 표시된 사진&#10;&#10;자동 생성된 설명">
            <a:extLst>
              <a:ext uri="{FF2B5EF4-FFF2-40B4-BE49-F238E27FC236}">
                <a16:creationId xmlns:a16="http://schemas.microsoft.com/office/drawing/2014/main" id="{0715E752-472C-720D-D5D8-876C476EF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73" y="4147229"/>
            <a:ext cx="2545064" cy="1908798"/>
          </a:xfrm>
          <a:prstGeom prst="rect">
            <a:avLst/>
          </a:prstGeom>
        </p:spPr>
      </p:pic>
      <p:pic>
        <p:nvPicPr>
          <p:cNvPr id="4" name="그림 3" descr="의류, 사람, 인간의 얼굴, 배우기이(가) 표시된 사진&#10;&#10;자동 생성된 설명">
            <a:extLst>
              <a:ext uri="{FF2B5EF4-FFF2-40B4-BE49-F238E27FC236}">
                <a16:creationId xmlns:a16="http://schemas.microsoft.com/office/drawing/2014/main" id="{B902BA2D-5A91-647C-D933-1E69FEC32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17" y="4152405"/>
            <a:ext cx="2538162" cy="1903622"/>
          </a:xfrm>
          <a:prstGeom prst="rect">
            <a:avLst/>
          </a:prstGeom>
        </p:spPr>
      </p:pic>
      <p:pic>
        <p:nvPicPr>
          <p:cNvPr id="9" name="그림 8" descr="텍스트, 포스트잇 노트, 실내이(가) 표시된 사진&#10;&#10;자동 생성된 설명">
            <a:extLst>
              <a:ext uri="{FF2B5EF4-FFF2-40B4-BE49-F238E27FC236}">
                <a16:creationId xmlns:a16="http://schemas.microsoft.com/office/drawing/2014/main" id="{EA668E9F-913A-867A-01D0-B3A26F613D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59" y="4152405"/>
            <a:ext cx="2538162" cy="1903622"/>
          </a:xfrm>
          <a:prstGeom prst="rect">
            <a:avLst/>
          </a:prstGeom>
        </p:spPr>
      </p:pic>
      <p:pic>
        <p:nvPicPr>
          <p:cNvPr id="11" name="그림 10" descr="의류, 사람, 벽, 실내이(가) 표시된 사진&#10;&#10;자동 생성된 설명">
            <a:extLst>
              <a:ext uri="{FF2B5EF4-FFF2-40B4-BE49-F238E27FC236}">
                <a16:creationId xmlns:a16="http://schemas.microsoft.com/office/drawing/2014/main" id="{A1995271-599E-6221-A987-47352837E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300" y="4152406"/>
            <a:ext cx="2459699" cy="1844774"/>
          </a:xfrm>
          <a:prstGeom prst="rect">
            <a:avLst/>
          </a:prstGeom>
        </p:spPr>
      </p:pic>
      <p:sp>
        <p:nvSpPr>
          <p:cNvPr id="12" name="운영">
            <a:extLst>
              <a:ext uri="{FF2B5EF4-FFF2-40B4-BE49-F238E27FC236}">
                <a16:creationId xmlns:a16="http://schemas.microsoft.com/office/drawing/2014/main" id="{D5E182BD-5429-E07F-F81E-EB60108DF177}"/>
              </a:ext>
            </a:extLst>
          </p:cNvPr>
          <p:cNvSpPr/>
          <p:nvPr/>
        </p:nvSpPr>
        <p:spPr>
          <a:xfrm>
            <a:off x="236392" y="1652301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운영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14" name="시간">
            <a:extLst>
              <a:ext uri="{FF2B5EF4-FFF2-40B4-BE49-F238E27FC236}">
                <a16:creationId xmlns:a16="http://schemas.microsoft.com/office/drawing/2014/main" id="{1F61C738-7177-F789-E1B6-55CE1738B823}"/>
              </a:ext>
            </a:extLst>
          </p:cNvPr>
          <p:cNvSpPr/>
          <p:nvPr/>
        </p:nvSpPr>
        <p:spPr>
          <a:xfrm>
            <a:off x="236392" y="2700118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시간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15" name="키워드">
            <a:extLst>
              <a:ext uri="{FF2B5EF4-FFF2-40B4-BE49-F238E27FC236}">
                <a16:creationId xmlns:a16="http://schemas.microsoft.com/office/drawing/2014/main" id="{20E8C15C-A890-DFD5-3B9A-AEAC65B7C185}"/>
              </a:ext>
            </a:extLst>
          </p:cNvPr>
          <p:cNvSpPr/>
          <p:nvPr/>
        </p:nvSpPr>
        <p:spPr>
          <a:xfrm>
            <a:off x="236392" y="3450545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키워드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795036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2">
            <a:extLst>
              <a:ext uri="{FF2B5EF4-FFF2-40B4-BE49-F238E27FC236}">
                <a16:creationId xmlns:a16="http://schemas.microsoft.com/office/drawing/2014/main" id="{AE955FE0-4791-800A-3733-471C0E92DE34}"/>
              </a:ext>
            </a:extLst>
          </p:cNvPr>
          <p:cNvSpPr txBox="1">
            <a:spLocks/>
          </p:cNvSpPr>
          <p:nvPr/>
        </p:nvSpPr>
        <p:spPr>
          <a:xfrm>
            <a:off x="11721490" y="6396666"/>
            <a:ext cx="21800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807F7F"/>
                </a:solidFill>
                <a:effectLst/>
                <a:uFillTx/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altLang="ko-KR" smtClean="0">
                <a:ea typeface="페이퍼로지 5 Medium" pitchFamily="2" charset="-127"/>
              </a:rPr>
              <a:pPr/>
              <a:t>28</a:t>
            </a:fld>
            <a:endParaRPr lang="ko-KR" altLang="en-US" dirty="0">
              <a:ea typeface="페이퍼로지 5 Medium" pitchFamily="2" charset="-127"/>
            </a:endParaRPr>
          </a:p>
        </p:txBody>
      </p:sp>
      <p:sp>
        <p:nvSpPr>
          <p:cNvPr id="30" name="2.1">
            <a:extLst>
              <a:ext uri="{FF2B5EF4-FFF2-40B4-BE49-F238E27FC236}">
                <a16:creationId xmlns:a16="http://schemas.microsoft.com/office/drawing/2014/main" id="{EBC91254-1AD5-E5AB-CCE5-A33FF45D2332}"/>
              </a:ext>
            </a:extLst>
          </p:cNvPr>
          <p:cNvSpPr txBox="1"/>
          <p:nvPr/>
        </p:nvSpPr>
        <p:spPr>
          <a:xfrm>
            <a:off x="342818" y="359700"/>
            <a:ext cx="496931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.1</a:t>
            </a:r>
          </a:p>
        </p:txBody>
      </p:sp>
      <p:sp>
        <p:nvSpPr>
          <p:cNvPr id="31" name="리더십 프로그램">
            <a:extLst>
              <a:ext uri="{FF2B5EF4-FFF2-40B4-BE49-F238E27FC236}">
                <a16:creationId xmlns:a16="http://schemas.microsoft.com/office/drawing/2014/main" id="{399D15DB-F545-16E9-C683-511BD2103099}"/>
              </a:ext>
            </a:extLst>
          </p:cNvPr>
          <p:cNvSpPr txBox="1"/>
          <p:nvPr/>
        </p:nvSpPr>
        <p:spPr>
          <a:xfrm>
            <a:off x="1086510" y="354489"/>
            <a:ext cx="4930837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협업적</a:t>
            </a:r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 업무스타일 강점 진단 프로그램 소개</a:t>
            </a: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552B9644-88A5-FFE2-DB81-91D4B5C74C2C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교육 프레임</a:t>
            </a:r>
          </a:p>
        </p:txBody>
      </p:sp>
      <p:sp>
        <p:nvSpPr>
          <p:cNvPr id="7" name="리더십 과정 목표">
            <a:extLst>
              <a:ext uri="{FF2B5EF4-FFF2-40B4-BE49-F238E27FC236}">
                <a16:creationId xmlns:a16="http://schemas.microsoft.com/office/drawing/2014/main" id="{B605EF6F-4EA0-B093-E121-3B395E5A7ACC}"/>
              </a:ext>
            </a:extLst>
          </p:cNvPr>
          <p:cNvSpPr/>
          <p:nvPr/>
        </p:nvSpPr>
        <p:spPr>
          <a:xfrm>
            <a:off x="936684" y="1394762"/>
            <a:ext cx="1228538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과정 목표</a:t>
            </a:r>
            <a:endParaRPr lang="en-US" altLang="ko-KR" sz="140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7DE60EB3-E725-DE77-9CBE-46FC9F142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26199"/>
              </p:ext>
            </p:extLst>
          </p:nvPr>
        </p:nvGraphicFramePr>
        <p:xfrm>
          <a:off x="1054980" y="3764620"/>
          <a:ext cx="10081781" cy="1578080"/>
        </p:xfrm>
        <a:graphic>
          <a:graphicData uri="http://schemas.openxmlformats.org/drawingml/2006/table">
            <a:tbl>
              <a:tblPr firstRow="1" bandRow="1"/>
              <a:tblGrid>
                <a:gridCol w="199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7512">
                  <a:extLst>
                    <a:ext uri="{9D8B030D-6E8A-4147-A177-3AD203B41FA5}">
                      <a16:colId xmlns:a16="http://schemas.microsoft.com/office/drawing/2014/main" val="1761451263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19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프로그램명 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세부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시간</a:t>
                      </a: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(H)</a:t>
                      </a:r>
                      <a:endParaRPr kumimoji="0" lang="ko-KR" altLang="en-US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888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3000"/>
                        <a:buFontTx/>
                        <a:buNone/>
                        <a:tabLst/>
                        <a:defRPr sz="2500" spc="-178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lang="en-US" altLang="ko-KR" sz="1200" spc="-3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페이퍼로지 5 Medium" pitchFamily="2" charset="-127"/>
                          <a:ea typeface="페이퍼로지 5 Medium" pitchFamily="2" charset="-127"/>
                        </a:rPr>
                        <a:t>PLUS™</a:t>
                      </a: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1450" algn="l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PLUS </a:t>
                      </a:r>
                      <a:r>
                        <a:rPr kumimoji="0" lang="ko-KR" altLang="en-US" sz="1200" b="0" i="0" u="none" strike="noStrike" cap="none" spc="-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협업적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 업무 스타일 강점 진단 실행 및 결과 공유 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(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모바일 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PDF)</a:t>
                      </a:r>
                    </a:p>
                    <a:p>
                      <a:pPr marL="176213" marR="0" lvl="0" indent="-171450" algn="l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PLUS 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진단의 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8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가지 강점 팔레트 색상 및 키워드 설명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, 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각각의 강점이 업무에서 긍정적으로 적용 될 때와 부정적으로 적용 될 때의 개념 이해</a:t>
                      </a:r>
                    </a:p>
                    <a:p>
                      <a:pPr marL="176213" marR="0" lvl="0" indent="-171450" algn="l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업무 상황 별 대응 방식 가이드에 대해 전체 강의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/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워크숍 진행</a:t>
                      </a:r>
                    </a:p>
                    <a:p>
                      <a:pPr marL="176213" marR="0" lvl="0" indent="-171450" algn="l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현업에서의 업무 수행을 위한 상호 업무 유형 스타일 파악 및 대응을 위한 업무 시뮬레이션 진행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3000"/>
                        <a:buFontTx/>
                        <a:buNone/>
                        <a:tabLst/>
                        <a:defRPr sz="2500" spc="-178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2.0H</a:t>
                      </a:r>
                      <a:endParaRPr kumimoji="0" lang="ko-KR" altLang="en-US" sz="1200" b="0" i="0" u="none" strike="noStrike" cap="none" spc="-30" normalizeH="0" baseline="0" noProof="0" dirty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+mn-cs"/>
                        <a:sym typeface="Helvetica Neue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023713"/>
                  </a:ext>
                </a:extLst>
              </a:tr>
            </a:tbl>
          </a:graphicData>
        </a:graphic>
      </p:graphicFrame>
      <p:sp>
        <p:nvSpPr>
          <p:cNvPr id="10" name="리더십 과정 목표">
            <a:extLst>
              <a:ext uri="{FF2B5EF4-FFF2-40B4-BE49-F238E27FC236}">
                <a16:creationId xmlns:a16="http://schemas.microsoft.com/office/drawing/2014/main" id="{2CCC7A79-70BF-6D3F-48D0-32A8FAA472CF}"/>
              </a:ext>
            </a:extLst>
          </p:cNvPr>
          <p:cNvSpPr/>
          <p:nvPr/>
        </p:nvSpPr>
        <p:spPr>
          <a:xfrm>
            <a:off x="936684" y="3265231"/>
            <a:ext cx="2234593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프로그램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 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구성 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(2.0H)</a:t>
            </a:r>
          </a:p>
        </p:txBody>
      </p:sp>
      <p:sp>
        <p:nvSpPr>
          <p:cNvPr id="5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D294A407-7B7D-9499-F995-174A06C313D0}"/>
              </a:ext>
            </a:extLst>
          </p:cNvPr>
          <p:cNvSpPr txBox="1"/>
          <p:nvPr/>
        </p:nvSpPr>
        <p:spPr>
          <a:xfrm>
            <a:off x="1092565" y="1816403"/>
            <a:ext cx="9905460" cy="99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1450" indent="-171450" algn="l" defTabSz="914400">
              <a:lnSpc>
                <a:spcPct val="130000"/>
              </a:lnSpc>
              <a:buSzPct val="100000"/>
              <a:buFont typeface="Wingdings" panose="05000000000000000000" pitchFamily="2" charset="2"/>
              <a:buChar char="§"/>
              <a:defRPr kern="0" spc="-30">
                <a:solidFill>
                  <a:srgbClr val="2F2F2F"/>
                </a:solidFill>
                <a:uLnTx/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PLUS™: Profiling Levels of Unique Strengths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의 줄임 말로 개인의 업무 강점을 모바일을 통해 진단합니다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. (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소요시간 약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30min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내외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)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업무 상황에서의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28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가지 강점 키워드를 기반으로 총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8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가지의 업무 스타일 유형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(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강점 팔레트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)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을 진단합니다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. 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업무 행동 및 사고 방식 그리고 관계 및 소통 방식을 종합적으로 분석하여 자신의 업무스타일에 따른 동기부여와 내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·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외부 업무 환경에 따른 업무 몰입도를 파악 할 수 있습니다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633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13265CAF-11F6-5FA5-5CC0-34EB6042DD86}"/>
              </a:ext>
            </a:extLst>
          </p:cNvPr>
          <p:cNvSpPr txBox="1"/>
          <p:nvPr/>
        </p:nvSpPr>
        <p:spPr>
          <a:xfrm>
            <a:off x="1962622" y="1929917"/>
            <a:ext cx="9556715" cy="1237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6213" indent="-176213" algn="l" defTabSz="914400">
              <a:lnSpc>
                <a:spcPct val="130000"/>
              </a:lnSpc>
              <a:buSzPct val="100000"/>
              <a:buChar char="▪"/>
              <a:defRPr spc="-30">
                <a:solidFill>
                  <a:srgbClr val="5E5E5E">
                    <a:lumMod val="50000"/>
                  </a:srgbClr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PLUS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진단 결과를 기반으로 상호 시너지 및 보완점에 대한 가이드를 통해 팀내 일하는 방식에 대한 협의와 합의 방법 이해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8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가지 유형 가이드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: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지지자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관리자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분석가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전략가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추진자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조언자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외교가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/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각 유형에 대한 개별 리포트 제공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그룹 협업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(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업무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)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과정 속 개인이 기여하는 주요 협업 강점들을 </a:t>
            </a:r>
            <a:r>
              <a:rPr lang="ko-KR" altLang="en-US" dirty="0" err="1">
                <a:latin typeface="페이퍼로지 5 Medium" pitchFamily="2" charset="-127"/>
                <a:ea typeface="페이퍼로지 5 Medium" pitchFamily="2" charset="-127"/>
              </a:rPr>
              <a:t>측정ㆍ진단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진단 결과를 통해 협업 환경 속 내 자신을 더욱 정확하게 이해한다면 나와 동료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팀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그리고 조직을 위한 더 나은 행동과 의사결정들을 행할 수 있음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더 나아가 동료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팀원과의 관계를 발전시키고 어떠한 상황과 환경 속에서도 더욱 효과적으로 협업할 수 있는 방법을 찾을 수 있음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5" name="펜타클론™ 진단 세션">
            <a:extLst>
              <a:ext uri="{FF2B5EF4-FFF2-40B4-BE49-F238E27FC236}">
                <a16:creationId xmlns:a16="http://schemas.microsoft.com/office/drawing/2014/main" id="{EAE956EC-22AD-3DDD-9050-135701190D88}"/>
              </a:ext>
            </a:extLst>
          </p:cNvPr>
          <p:cNvSpPr/>
          <p:nvPr/>
        </p:nvSpPr>
        <p:spPr>
          <a:xfrm>
            <a:off x="1887288" y="1449723"/>
            <a:ext cx="2835332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PLUS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™</a:t>
            </a:r>
          </a:p>
        </p:txBody>
      </p:sp>
      <p:sp>
        <p:nvSpPr>
          <p:cNvPr id="16" name="슬라이드 번호 개체 틀 1">
            <a:extLst>
              <a:ext uri="{FF2B5EF4-FFF2-40B4-BE49-F238E27FC236}">
                <a16:creationId xmlns:a16="http://schemas.microsoft.com/office/drawing/2014/main" id="{0A63AB29-EC71-101B-73D0-6C31127FF2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31109" y="6396667"/>
            <a:ext cx="198772" cy="241092"/>
          </a:xfrm>
        </p:spPr>
        <p:txBody>
          <a:bodyPr/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rgbClr val="807F7F"/>
                </a:solidFill>
                <a:effectLst/>
                <a:uLnTx/>
                <a:uFillTx/>
                <a:latin typeface="Gotham Bold" panose="02000603030000020004" pitchFamily="2" charset="0"/>
                <a:sym typeface="Helvetica Neue"/>
              </a:rPr>
              <a:pPr marL="0" marR="0" lvl="0" indent="0" algn="ctr" defTabSz="29209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807F7F"/>
              </a:solidFill>
              <a:effectLst/>
              <a:uLnTx/>
              <a:uFillTx/>
              <a:latin typeface="Gotham Bold" panose="02000603030000020004" pitchFamily="2" charset="0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BAA31F-9209-F4CB-44B8-274CDD844FC3}"/>
              </a:ext>
            </a:extLst>
          </p:cNvPr>
          <p:cNvSpPr txBox="1"/>
          <p:nvPr/>
        </p:nvSpPr>
        <p:spPr>
          <a:xfrm>
            <a:off x="5797608" y="6105880"/>
            <a:ext cx="311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D1B23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▲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ED1B23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PLUS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D1B23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강점 팔레트 및 유형별 컬러 설명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1CB692C8-82C7-B816-E408-BBA94FD58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0"/>
          <a:stretch/>
        </p:blipFill>
        <p:spPr>
          <a:xfrm>
            <a:off x="5441384" y="4055023"/>
            <a:ext cx="4493191" cy="1941128"/>
          </a:xfrm>
          <a:prstGeom prst="rect">
            <a:avLst/>
          </a:prstGeom>
        </p:spPr>
      </p:pic>
      <p:pic>
        <p:nvPicPr>
          <p:cNvPr id="20" name="그림 19" descr="전자제품, 콤팩트 디스크, 텍스트, 데이터 저장 장치이(가) 표시된 사진&#10;&#10;자동 생성된 설명">
            <a:extLst>
              <a:ext uri="{FF2B5EF4-FFF2-40B4-BE49-F238E27FC236}">
                <a16:creationId xmlns:a16="http://schemas.microsoft.com/office/drawing/2014/main" id="{7DDC5FA1-504D-FD9B-8495-D25D8311E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07" y="3658176"/>
            <a:ext cx="2438087" cy="2491833"/>
          </a:xfrm>
          <a:prstGeom prst="rect">
            <a:avLst/>
          </a:prstGeom>
        </p:spPr>
      </p:pic>
      <p:sp>
        <p:nvSpPr>
          <p:cNvPr id="24" name="강의">
            <a:extLst>
              <a:ext uri="{FF2B5EF4-FFF2-40B4-BE49-F238E27FC236}">
                <a16:creationId xmlns:a16="http://schemas.microsoft.com/office/drawing/2014/main" id="{23B8C67A-71FE-40C2-4ABC-0229B3FF0F86}"/>
              </a:ext>
            </a:extLst>
          </p:cNvPr>
          <p:cNvSpPr txBox="1"/>
          <p:nvPr/>
        </p:nvSpPr>
        <p:spPr>
          <a:xfrm>
            <a:off x="236392" y="1926548"/>
            <a:ext cx="1214287" cy="439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강의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, 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진단 및 워크숍</a:t>
            </a:r>
          </a:p>
        </p:txBody>
      </p:sp>
      <p:sp>
        <p:nvSpPr>
          <p:cNvPr id="25" name="1.5hr 소요">
            <a:extLst>
              <a:ext uri="{FF2B5EF4-FFF2-40B4-BE49-F238E27FC236}">
                <a16:creationId xmlns:a16="http://schemas.microsoft.com/office/drawing/2014/main" id="{3AE38A98-53DD-2D44-1326-4CE5A84ECDA3}"/>
              </a:ext>
            </a:extLst>
          </p:cNvPr>
          <p:cNvSpPr txBox="1"/>
          <p:nvPr/>
        </p:nvSpPr>
        <p:spPr>
          <a:xfrm>
            <a:off x="530529" y="3024862"/>
            <a:ext cx="618439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2.0hr </a:t>
            </a: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소요</a:t>
            </a:r>
            <a:endParaRPr sz="1000" spc="-30" dirty="0">
              <a:solidFill>
                <a:srgbClr val="3A3A3B"/>
              </a:solidFill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26" name="창의성 2.0, 창의혁신…">
            <a:extLst>
              <a:ext uri="{FF2B5EF4-FFF2-40B4-BE49-F238E27FC236}">
                <a16:creationId xmlns:a16="http://schemas.microsoft.com/office/drawing/2014/main" id="{628A7AF2-C4B2-B41F-0042-A61033052DD6}"/>
              </a:ext>
            </a:extLst>
          </p:cNvPr>
          <p:cNvSpPr txBox="1"/>
          <p:nvPr/>
        </p:nvSpPr>
        <p:spPr>
          <a:xfrm>
            <a:off x="236392" y="3771519"/>
            <a:ext cx="1206841" cy="124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 개인 업무 스타일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업무 강점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팀 </a:t>
            </a:r>
            <a:r>
              <a:rPr kumimoji="0" lang="ko-KR" altLang="en-US" sz="1000" b="0" i="0" u="none" strike="noStrike" kern="0" cap="none" spc="-30" normalizeH="0" noProof="0" dirty="0" err="1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페어링</a:t>
            </a:r>
            <a:endParaRPr kumimoji="0" lang="ko-KR" altLang="en-US" sz="1000" b="0" i="0" u="none" strike="noStrike" kern="0" cap="none" spc="-30" normalizeH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 상황대응방식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모바일 진단</a:t>
            </a: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팀 워크숍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다양성</a:t>
            </a:r>
            <a:endParaRPr kumimoji="0" lang="en-US" altLang="ko-KR" sz="1000" b="0" i="0" u="none" strike="noStrike" kern="0" cap="none" spc="-30" normalizeH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일하는 방식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DEIB</a:t>
            </a:r>
          </a:p>
        </p:txBody>
      </p:sp>
      <p:sp>
        <p:nvSpPr>
          <p:cNvPr id="32" name="2.1">
            <a:extLst>
              <a:ext uri="{FF2B5EF4-FFF2-40B4-BE49-F238E27FC236}">
                <a16:creationId xmlns:a16="http://schemas.microsoft.com/office/drawing/2014/main" id="{692DE340-A6AF-28EF-BF3F-A3AF75BE7CA4}"/>
              </a:ext>
            </a:extLst>
          </p:cNvPr>
          <p:cNvSpPr txBox="1"/>
          <p:nvPr/>
        </p:nvSpPr>
        <p:spPr>
          <a:xfrm>
            <a:off x="344421" y="359700"/>
            <a:ext cx="49532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</a:t>
            </a:r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2</a:t>
            </a:r>
            <a:endParaRPr sz="2200" dirty="0">
              <a:solidFill>
                <a:srgbClr val="ED1B23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33" name="리더십 프로그램">
            <a:extLst>
              <a:ext uri="{FF2B5EF4-FFF2-40B4-BE49-F238E27FC236}">
                <a16:creationId xmlns:a16="http://schemas.microsoft.com/office/drawing/2014/main" id="{D0017992-15FB-F5DE-91A4-A39A6D812774}"/>
              </a:ext>
            </a:extLst>
          </p:cNvPr>
          <p:cNvSpPr txBox="1"/>
          <p:nvPr/>
        </p:nvSpPr>
        <p:spPr>
          <a:xfrm>
            <a:off x="1086510" y="354489"/>
            <a:ext cx="4360168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협업적</a:t>
            </a:r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 업무스타일 강점 진단 프로그램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550C3DFB-4985-AD24-FCD3-5143EB92F48E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세부 내용</a:t>
            </a:r>
          </a:p>
        </p:txBody>
      </p:sp>
      <p:sp>
        <p:nvSpPr>
          <p:cNvPr id="2" name="운영">
            <a:extLst>
              <a:ext uri="{FF2B5EF4-FFF2-40B4-BE49-F238E27FC236}">
                <a16:creationId xmlns:a16="http://schemas.microsoft.com/office/drawing/2014/main" id="{3FDF4E27-3CA2-5850-944C-996803412591}"/>
              </a:ext>
            </a:extLst>
          </p:cNvPr>
          <p:cNvSpPr/>
          <p:nvPr/>
        </p:nvSpPr>
        <p:spPr>
          <a:xfrm>
            <a:off x="236392" y="1652301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운영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3" name="시간">
            <a:extLst>
              <a:ext uri="{FF2B5EF4-FFF2-40B4-BE49-F238E27FC236}">
                <a16:creationId xmlns:a16="http://schemas.microsoft.com/office/drawing/2014/main" id="{618E1B23-290E-2568-8B4A-4A1F193901CA}"/>
              </a:ext>
            </a:extLst>
          </p:cNvPr>
          <p:cNvSpPr/>
          <p:nvPr/>
        </p:nvSpPr>
        <p:spPr>
          <a:xfrm>
            <a:off x="236392" y="2700118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시간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4" name="키워드">
            <a:extLst>
              <a:ext uri="{FF2B5EF4-FFF2-40B4-BE49-F238E27FC236}">
                <a16:creationId xmlns:a16="http://schemas.microsoft.com/office/drawing/2014/main" id="{8C0C427A-6FA6-C4E8-18ED-DCEE2FBC6B35}"/>
              </a:ext>
            </a:extLst>
          </p:cNvPr>
          <p:cNvSpPr/>
          <p:nvPr/>
        </p:nvSpPr>
        <p:spPr>
          <a:xfrm>
            <a:off x="236392" y="3450545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키워드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219652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25724C7C-6FE0-307E-9F7F-809CF935392E}"/>
              </a:ext>
            </a:extLst>
          </p:cNvPr>
          <p:cNvSpPr txBox="1"/>
          <p:nvPr/>
        </p:nvSpPr>
        <p:spPr>
          <a:xfrm>
            <a:off x="1090161" y="1824023"/>
            <a:ext cx="9523185" cy="99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61950" indent="-361950" algn="l" defTabSz="1828800">
              <a:lnSpc>
                <a:spcPct val="150000"/>
              </a:lnSpc>
              <a:buSzPct val="100000"/>
              <a:buChar char="▪"/>
              <a:defRPr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pPr marL="176213" indent="-171450" algn="l" defTabSz="914400">
              <a:lnSpc>
                <a:spcPct val="130000"/>
              </a:lnSpc>
              <a:buFont typeface="Wingdings" panose="05000000000000000000" pitchFamily="2" charset="2"/>
              <a:buChar char="§"/>
              <a:defRPr spc="-171">
                <a:solidFill>
                  <a:srgbClr val="212121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협업의 관점에서 조직에서 필요한 올바른 협업 의미와 중요성에 대해 학습합니다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.</a:t>
            </a:r>
          </a:p>
          <a:p>
            <a:pPr marL="176213" indent="-171450" algn="l" defTabSz="914400">
              <a:lnSpc>
                <a:spcPct val="130000"/>
              </a:lnSpc>
              <a:buFont typeface="Wingdings" panose="05000000000000000000" pitchFamily="2" charset="2"/>
              <a:buChar char="§"/>
              <a:defRPr spc="-171">
                <a:solidFill>
                  <a:srgbClr val="212121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더 높은 수준의 협업을 위하여 필요한 협업의 요소 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(</a:t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목표 설정에 따른 행동과 의사결정의 변화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체계적 협업을 위한 협업기회 파악 및 협업 장벽 파악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협업을 위한 조직 내 정보 공유의 중요성 및 프로세스 로스 이론 학습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)</a:t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를 학습합니다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.</a:t>
            </a:r>
          </a:p>
          <a:p>
            <a:pPr marL="176213" indent="-171450" algn="l" defTabSz="914400">
              <a:lnSpc>
                <a:spcPct val="130000"/>
              </a:lnSpc>
              <a:buFont typeface="Wingdings" panose="05000000000000000000" pitchFamily="2" charset="2"/>
              <a:buChar char="§"/>
              <a:defRPr spc="-171">
                <a:solidFill>
                  <a:srgbClr val="212121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조직의 목표 속에서 개인의 업무 및 역할을 바라보고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개인의 의사결정이 조직에 미칠 영향에 대해 성찰합니다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. </a:t>
            </a:r>
          </a:p>
        </p:txBody>
      </p:sp>
      <p:sp>
        <p:nvSpPr>
          <p:cNvPr id="2" name="슬라이드 번호 개체 틀 2">
            <a:extLst>
              <a:ext uri="{FF2B5EF4-FFF2-40B4-BE49-F238E27FC236}">
                <a16:creationId xmlns:a16="http://schemas.microsoft.com/office/drawing/2014/main" id="{42375343-0A9F-C0FB-CC44-6D638042CEEC}"/>
              </a:ext>
            </a:extLst>
          </p:cNvPr>
          <p:cNvSpPr txBox="1">
            <a:spLocks/>
          </p:cNvSpPr>
          <p:nvPr/>
        </p:nvSpPr>
        <p:spPr>
          <a:xfrm>
            <a:off x="11750344" y="6396666"/>
            <a:ext cx="16030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807F7F"/>
                </a:solidFill>
                <a:effectLst/>
                <a:uFillTx/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altLang="ko-KR" smtClean="0">
                <a:ea typeface="페이퍼로지 5 Medium" pitchFamily="2" charset="-127"/>
              </a:rPr>
              <a:pPr/>
              <a:t>7</a:t>
            </a:fld>
            <a:endParaRPr lang="ko-KR" altLang="en-US" dirty="0">
              <a:ea typeface="페이퍼로지 5 Medium" pitchFamily="2" charset="-127"/>
            </a:endParaRPr>
          </a:p>
        </p:txBody>
      </p:sp>
      <p:sp>
        <p:nvSpPr>
          <p:cNvPr id="4" name="2.1">
            <a:extLst>
              <a:ext uri="{FF2B5EF4-FFF2-40B4-BE49-F238E27FC236}">
                <a16:creationId xmlns:a16="http://schemas.microsoft.com/office/drawing/2014/main" id="{813F9BF3-A9C8-7468-5E67-7C0826508CE4}"/>
              </a:ext>
            </a:extLst>
          </p:cNvPr>
          <p:cNvSpPr txBox="1"/>
          <p:nvPr/>
        </p:nvSpPr>
        <p:spPr>
          <a:xfrm>
            <a:off x="342818" y="359700"/>
            <a:ext cx="496931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.1</a:t>
            </a:r>
          </a:p>
        </p:txBody>
      </p:sp>
      <p:sp>
        <p:nvSpPr>
          <p:cNvPr id="5" name="리더십 프로그램">
            <a:extLst>
              <a:ext uri="{FF2B5EF4-FFF2-40B4-BE49-F238E27FC236}">
                <a16:creationId xmlns:a16="http://schemas.microsoft.com/office/drawing/2014/main" id="{AAE5CF39-B994-7B57-839F-736E3E7CDB9E}"/>
              </a:ext>
            </a:extLst>
          </p:cNvPr>
          <p:cNvSpPr txBox="1"/>
          <p:nvPr/>
        </p:nvSpPr>
        <p:spPr>
          <a:xfrm>
            <a:off x="1086510" y="354489"/>
            <a:ext cx="3536224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협업적</a:t>
            </a:r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 의사결정 프로그램 소개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44315093-C0EC-1BB9-FDAC-2AB9DDE83AB1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교육 프레임</a:t>
            </a:r>
          </a:p>
        </p:txBody>
      </p:sp>
      <p:sp>
        <p:nvSpPr>
          <p:cNvPr id="18" name="리더십 과정 목표">
            <a:extLst>
              <a:ext uri="{FF2B5EF4-FFF2-40B4-BE49-F238E27FC236}">
                <a16:creationId xmlns:a16="http://schemas.microsoft.com/office/drawing/2014/main" id="{C1548DA9-7628-8C7B-30BB-B14AAAE97BFC}"/>
              </a:ext>
            </a:extLst>
          </p:cNvPr>
          <p:cNvSpPr/>
          <p:nvPr/>
        </p:nvSpPr>
        <p:spPr>
          <a:xfrm>
            <a:off x="936684" y="1394762"/>
            <a:ext cx="1228538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과정 목표</a:t>
            </a:r>
            <a:endParaRPr lang="en-US" altLang="ko-KR" sz="140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19" name="리더십 과정 목표">
            <a:extLst>
              <a:ext uri="{FF2B5EF4-FFF2-40B4-BE49-F238E27FC236}">
                <a16:creationId xmlns:a16="http://schemas.microsoft.com/office/drawing/2014/main" id="{00D62C81-AFC9-706E-C4AE-445F246063F5}"/>
              </a:ext>
            </a:extLst>
          </p:cNvPr>
          <p:cNvSpPr/>
          <p:nvPr/>
        </p:nvSpPr>
        <p:spPr>
          <a:xfrm>
            <a:off x="936684" y="3265231"/>
            <a:ext cx="2234593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프로그램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 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구성 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(4.0H)</a:t>
            </a: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6F994CF4-1F0D-5772-CEEC-6D12BAD04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68690"/>
              </p:ext>
            </p:extLst>
          </p:nvPr>
        </p:nvGraphicFramePr>
        <p:xfrm>
          <a:off x="1054980" y="3758951"/>
          <a:ext cx="10081782" cy="1586848"/>
        </p:xfrm>
        <a:graphic>
          <a:graphicData uri="http://schemas.openxmlformats.org/drawingml/2006/table">
            <a:tbl>
              <a:tblPr firstRow="1" bandRow="1"/>
              <a:tblGrid>
                <a:gridCol w="199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8764">
                  <a:extLst>
                    <a:ext uri="{9D8B030D-6E8A-4147-A177-3AD203B41FA5}">
                      <a16:colId xmlns:a16="http://schemas.microsoft.com/office/drawing/2014/main" val="1761451263"/>
                    </a:ext>
                  </a:extLst>
                </a:gridCol>
                <a:gridCol w="113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9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프로그램명 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세부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시간</a:t>
                      </a: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(H)</a:t>
                      </a:r>
                      <a:endParaRPr kumimoji="0" lang="ko-KR" altLang="en-US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Office Real™</a:t>
                      </a:r>
                      <a:endParaRPr kumimoji="0" lang="ko-KR" altLang="en-US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sym typeface="Helvetica Neue"/>
                      </a:endParaRP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-171450" algn="l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조직 내에서 벌어질 수 있는 일련의 이슈 및 다양한 사건들 속에서 개인의 의사결정을 유도하는 시뮬레이션 보드게임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  <a:p>
                      <a:pPr marL="176213" marR="0" indent="-171450" algn="l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개인의 의사결정이 조직에 미치는 영향 및 조직 관점에서 각자의 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R&amp;R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과 역량 재조명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  <a:p>
                      <a:pPr marL="176213" marR="0" indent="-171450" algn="l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개인의 목표와 팀의 목표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, 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그리고 조직의 목표가 상충되는 상황에서 합리적인 의사결정 기준에 대한 논의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4.0H</a:t>
                      </a:r>
                      <a:endParaRPr kumimoji="0" lang="ko-KR" altLang="en-US" sz="1200" b="0" i="0" u="none" strike="noStrike" cap="none" spc="-30" normalizeH="0" baseline="0" noProof="0" dirty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023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8422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9164B1D6-5CFE-5377-1710-108DDB3FC7FC}"/>
              </a:ext>
            </a:extLst>
          </p:cNvPr>
          <p:cNvSpPr txBox="1">
            <a:spLocks/>
          </p:cNvSpPr>
          <p:nvPr/>
        </p:nvSpPr>
        <p:spPr>
          <a:xfrm>
            <a:off x="11750344" y="6396666"/>
            <a:ext cx="16030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807F7F"/>
                </a:solidFill>
                <a:effectLst/>
                <a:uFillTx/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altLang="ko-KR" smtClean="0">
                <a:ea typeface="페이퍼로지 5 Medium" pitchFamily="2" charset="-127"/>
              </a:rPr>
              <a:pPr/>
              <a:t>8</a:t>
            </a:fld>
            <a:endParaRPr lang="ko-KR" altLang="en-US" dirty="0">
              <a:ea typeface="페이퍼로지 5 Medium" pitchFamily="2" charset="-127"/>
            </a:endParaRPr>
          </a:p>
        </p:txBody>
      </p:sp>
      <p:sp>
        <p:nvSpPr>
          <p:cNvPr id="10" name="리더십 프로그램">
            <a:extLst>
              <a:ext uri="{FF2B5EF4-FFF2-40B4-BE49-F238E27FC236}">
                <a16:creationId xmlns:a16="http://schemas.microsoft.com/office/drawing/2014/main" id="{5B47B251-731A-BCE6-7A1E-FA8EC59C285F}"/>
              </a:ext>
            </a:extLst>
          </p:cNvPr>
          <p:cNvSpPr txBox="1"/>
          <p:nvPr/>
        </p:nvSpPr>
        <p:spPr>
          <a:xfrm>
            <a:off x="1086510" y="354489"/>
            <a:ext cx="2965555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협업적</a:t>
            </a:r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 의사결정 프로그램</a:t>
            </a:r>
          </a:p>
        </p:txBody>
      </p:sp>
      <p:sp>
        <p:nvSpPr>
          <p:cNvPr id="22" name="강의">
            <a:extLst>
              <a:ext uri="{FF2B5EF4-FFF2-40B4-BE49-F238E27FC236}">
                <a16:creationId xmlns:a16="http://schemas.microsoft.com/office/drawing/2014/main" id="{148EFC75-2CBA-54B2-E992-21E856D48CAB}"/>
              </a:ext>
            </a:extLst>
          </p:cNvPr>
          <p:cNvSpPr txBox="1"/>
          <p:nvPr/>
        </p:nvSpPr>
        <p:spPr>
          <a:xfrm>
            <a:off x="236392" y="1926548"/>
            <a:ext cx="1206841" cy="63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플레이</a:t>
            </a:r>
            <a:endParaRPr lang="en-US" altLang="ko-KR"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최소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 5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~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최대 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6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b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</a:b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(1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기준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)</a:t>
            </a:r>
            <a:endParaRPr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</p:txBody>
      </p:sp>
      <p:sp>
        <p:nvSpPr>
          <p:cNvPr id="23" name="1.5hr 소요">
            <a:extLst>
              <a:ext uri="{FF2B5EF4-FFF2-40B4-BE49-F238E27FC236}">
                <a16:creationId xmlns:a16="http://schemas.microsoft.com/office/drawing/2014/main" id="{F54D3909-9B4A-B421-8A5B-71A6771F949D}"/>
              </a:ext>
            </a:extLst>
          </p:cNvPr>
          <p:cNvSpPr txBox="1"/>
          <p:nvPr/>
        </p:nvSpPr>
        <p:spPr>
          <a:xfrm>
            <a:off x="236392" y="3024863"/>
            <a:ext cx="1206841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4.0hr </a:t>
            </a: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소요</a:t>
            </a:r>
            <a:endParaRPr sz="1000" spc="-30" dirty="0">
              <a:solidFill>
                <a:srgbClr val="3A3A3B"/>
              </a:solidFill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24" name="창의성 2.0, 창의혁신…">
            <a:extLst>
              <a:ext uri="{FF2B5EF4-FFF2-40B4-BE49-F238E27FC236}">
                <a16:creationId xmlns:a16="http://schemas.microsoft.com/office/drawing/2014/main" id="{228FF375-3193-CD75-31C5-BA943FEB0A83}"/>
              </a:ext>
            </a:extLst>
          </p:cNvPr>
          <p:cNvSpPr txBox="1"/>
          <p:nvPr/>
        </p:nvSpPr>
        <p:spPr>
          <a:xfrm>
            <a:off x="197515" y="3771519"/>
            <a:ext cx="1324402" cy="124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협업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협업 관점 전환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협업 구조화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소통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피드백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정보공유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문제해결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 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 err="1">
                <a:latin typeface="페이퍼로지 5 Medium" pitchFamily="2" charset="-127"/>
                <a:ea typeface="페이퍼로지 5 Medium" pitchFamily="2" charset="-127"/>
              </a:rPr>
              <a:t>윈윈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 전략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의사결정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리더십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팀 </a:t>
            </a:r>
            <a:r>
              <a:rPr lang="ko-KR" altLang="en-US" sz="1000" spc="-30" dirty="0" err="1">
                <a:latin typeface="페이퍼로지 5 Medium" pitchFamily="2" charset="-127"/>
                <a:ea typeface="페이퍼로지 5 Medium" pitchFamily="2" charset="-127"/>
              </a:rPr>
              <a:t>다이나믹스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그룹 </a:t>
            </a:r>
            <a:r>
              <a:rPr lang="ko-KR" altLang="en-US" sz="1000" spc="-30" dirty="0" err="1">
                <a:latin typeface="페이퍼로지 5 Medium" pitchFamily="2" charset="-127"/>
                <a:ea typeface="페이퍼로지 5 Medium" pitchFamily="2" charset="-127"/>
              </a:rPr>
              <a:t>지니어스</a:t>
            </a:r>
            <a:endParaRPr lang="ko-KR" altLang="en-US" sz="1000" spc="-3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8" name="2.1">
            <a:extLst>
              <a:ext uri="{FF2B5EF4-FFF2-40B4-BE49-F238E27FC236}">
                <a16:creationId xmlns:a16="http://schemas.microsoft.com/office/drawing/2014/main" id="{6539EEBF-CB39-AAD3-9753-C33EF4C41C92}"/>
              </a:ext>
            </a:extLst>
          </p:cNvPr>
          <p:cNvSpPr txBox="1"/>
          <p:nvPr/>
        </p:nvSpPr>
        <p:spPr>
          <a:xfrm>
            <a:off x="344421" y="359700"/>
            <a:ext cx="49532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</a:t>
            </a:r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2</a:t>
            </a:r>
            <a:endParaRPr sz="2200" dirty="0">
              <a:solidFill>
                <a:srgbClr val="ED1B23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3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D8081CA1-EAEA-B081-543D-B70F57F32A9C}"/>
              </a:ext>
            </a:extLst>
          </p:cNvPr>
          <p:cNvSpPr txBox="1"/>
          <p:nvPr/>
        </p:nvSpPr>
        <p:spPr>
          <a:xfrm>
            <a:off x="1973133" y="1929917"/>
            <a:ext cx="8780592" cy="99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6213" indent="-176213" algn="l" defTabSz="914400">
              <a:lnSpc>
                <a:spcPct val="130000"/>
              </a:lnSpc>
              <a:buSzPct val="100000"/>
              <a:buChar char="▪"/>
              <a:defRPr spc="-30">
                <a:solidFill>
                  <a:srgbClr val="5E5E5E">
                    <a:lumMod val="50000"/>
                  </a:srgbClr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가상의 회사를 운영하는 팀원이 되어 상호 의사결정 과정을 통해 최고의 수익을 내는 회사를 만든 팀이 승리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개인 미션과 함께 제시된 팀 미션 간의 충돌로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우선시 되는 관점에 따라 해야 하는 의사결정이 달라짐을 경험적으로 학습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이에 자신의 역할 및 역량을 최대한 활용하여 개인 뿐만 아니라 조직을 위한 긍정적인 결과 도출의 중요성 공감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게임 과정 및 결과를 토대로 우리 팀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/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조직이 </a:t>
            </a:r>
            <a:r>
              <a:rPr lang="ko-KR" altLang="en-US" dirty="0" err="1">
                <a:latin typeface="페이퍼로지 5 Medium" pitchFamily="2" charset="-127"/>
                <a:ea typeface="페이퍼로지 5 Medium" pitchFamily="2" charset="-127"/>
              </a:rPr>
              <a:t>협업적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 의사결정을 하기 위해서 필요한 요소 점검 및 성찰 워크숍 진행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7" name="펜타클론™ 진단 세션">
            <a:extLst>
              <a:ext uri="{FF2B5EF4-FFF2-40B4-BE49-F238E27FC236}">
                <a16:creationId xmlns:a16="http://schemas.microsoft.com/office/drawing/2014/main" id="{F6E682BF-DE1D-804B-1C92-D01DC21CD7E6}"/>
              </a:ext>
            </a:extLst>
          </p:cNvPr>
          <p:cNvSpPr/>
          <p:nvPr/>
        </p:nvSpPr>
        <p:spPr>
          <a:xfrm>
            <a:off x="1887288" y="1449723"/>
            <a:ext cx="2835332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Office Real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™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288F9-8FFF-E5EB-284D-AF79FC1A3F80}"/>
              </a:ext>
            </a:extLst>
          </p:cNvPr>
          <p:cNvSpPr txBox="1"/>
          <p:nvPr/>
        </p:nvSpPr>
        <p:spPr>
          <a:xfrm>
            <a:off x="1887287" y="3148811"/>
            <a:ext cx="2143027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페이퍼로지 5 Medium" pitchFamily="2" charset="-127"/>
                <a:ea typeface="페이퍼로지 5 Medium" pitchFamily="2" charset="-127"/>
              </a:rPr>
              <a:t>&lt;Insight PREVIEW&gt;</a:t>
            </a:r>
            <a:endParaRPr lang="ko-KR" altLang="en-US" sz="1400" dirty="0">
              <a:solidFill>
                <a:srgbClr val="FF0000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4B56624-BEEA-01A6-A6E3-A5C2EF4EBEA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030314" y="3282181"/>
            <a:ext cx="5549691" cy="0"/>
          </a:xfrm>
          <a:prstGeom prst="line">
            <a:avLst/>
          </a:prstGeom>
          <a:noFill/>
          <a:ln w="38100" cap="flat">
            <a:solidFill>
              <a:srgbClr val="ED1B2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E3BC80A-309B-90F4-10B2-FAFF948394AB}"/>
              </a:ext>
            </a:extLst>
          </p:cNvPr>
          <p:cNvCxnSpPr>
            <a:cxnSpLocks/>
          </p:cNvCxnSpPr>
          <p:nvPr/>
        </p:nvCxnSpPr>
        <p:spPr>
          <a:xfrm>
            <a:off x="1967297" y="4601450"/>
            <a:ext cx="7612708" cy="0"/>
          </a:xfrm>
          <a:prstGeom prst="line">
            <a:avLst/>
          </a:prstGeom>
          <a:noFill/>
          <a:ln w="38100" cap="flat">
            <a:solidFill>
              <a:srgbClr val="ED1B2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D88848A7-A100-BBCE-CFF7-0E487B6C5488}"/>
              </a:ext>
            </a:extLst>
          </p:cNvPr>
          <p:cNvSpPr txBox="1"/>
          <p:nvPr/>
        </p:nvSpPr>
        <p:spPr>
          <a:xfrm>
            <a:off x="1973133" y="3453537"/>
            <a:ext cx="7612708" cy="99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61950" indent="-361950" algn="l" defTabSz="1828800">
              <a:lnSpc>
                <a:spcPct val="150000"/>
              </a:lnSpc>
              <a:buSzPct val="100000"/>
              <a:buChar char="▪"/>
              <a:defRPr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pPr marL="176213" indent="-176213" defTabSz="914400">
              <a:lnSpc>
                <a:spcPct val="13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개인의 업무를 다른 차원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(</a:t>
            </a: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개인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/</a:t>
            </a: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조직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)</a:t>
            </a: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에서 바라볼 때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어떤 차이가 발생하며 그 결과가 어떻게 달라질 수 있는가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?</a:t>
            </a:r>
          </a:p>
          <a:p>
            <a:pPr marL="176213" indent="-176213" defTabSz="914400">
              <a:lnSpc>
                <a:spcPct val="13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현재 우리 조직 내 정보 공유 수준은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?</a:t>
            </a:r>
          </a:p>
          <a:p>
            <a:pPr marL="176213" indent="-176213" defTabSz="914400">
              <a:lnSpc>
                <a:spcPct val="13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우리 회사는 팀 또는 조직의 목표를 지속적으로 공유하고 있는가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?</a:t>
            </a:r>
          </a:p>
          <a:p>
            <a:pPr marL="176213" indent="-176213" defTabSz="914400">
              <a:lnSpc>
                <a:spcPct val="13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개인들이 조직 관점을 공유하고 적극적으로 참여하기 위해 필요한 것은 무엇인가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?</a:t>
            </a: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61BD42E4-2BD6-C7A0-A070-DB829F5AE95C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세부 내용</a:t>
            </a:r>
          </a:p>
        </p:txBody>
      </p:sp>
      <p:pic>
        <p:nvPicPr>
          <p:cNvPr id="2" name="Picture 2" descr="office_real_main">
            <a:extLst>
              <a:ext uri="{FF2B5EF4-FFF2-40B4-BE49-F238E27FC236}">
                <a16:creationId xmlns:a16="http://schemas.microsoft.com/office/drawing/2014/main" id="{97850CF1-087B-F68B-A0A8-61293629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01" y="4874102"/>
            <a:ext cx="6401955" cy="14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97B974F-8686-B295-38C9-C0F74232E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" r="-1"/>
          <a:stretch/>
        </p:blipFill>
        <p:spPr>
          <a:xfrm>
            <a:off x="1689615" y="4875837"/>
            <a:ext cx="1967986" cy="1434350"/>
          </a:xfrm>
          <a:prstGeom prst="rect">
            <a:avLst/>
          </a:prstGeom>
        </p:spPr>
      </p:pic>
      <p:pic>
        <p:nvPicPr>
          <p:cNvPr id="8" name="그림 7" descr="의류, 사람, 배우기, 실내이(가) 표시된 사진&#10;&#10;자동 생성된 설명">
            <a:extLst>
              <a:ext uri="{FF2B5EF4-FFF2-40B4-BE49-F238E27FC236}">
                <a16:creationId xmlns:a16="http://schemas.microsoft.com/office/drawing/2014/main" id="{7C213881-A20A-D2EE-A5F2-93EA08F5C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56" y="4875837"/>
            <a:ext cx="1972539" cy="1446084"/>
          </a:xfrm>
          <a:prstGeom prst="rect">
            <a:avLst/>
          </a:prstGeom>
        </p:spPr>
      </p:pic>
      <p:sp>
        <p:nvSpPr>
          <p:cNvPr id="6" name="운영">
            <a:extLst>
              <a:ext uri="{FF2B5EF4-FFF2-40B4-BE49-F238E27FC236}">
                <a16:creationId xmlns:a16="http://schemas.microsoft.com/office/drawing/2014/main" id="{6B0236FD-CC8E-7D80-AE48-43A46B7B3154}"/>
              </a:ext>
            </a:extLst>
          </p:cNvPr>
          <p:cNvSpPr/>
          <p:nvPr/>
        </p:nvSpPr>
        <p:spPr>
          <a:xfrm>
            <a:off x="236392" y="1652301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운영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9" name="시간">
            <a:extLst>
              <a:ext uri="{FF2B5EF4-FFF2-40B4-BE49-F238E27FC236}">
                <a16:creationId xmlns:a16="http://schemas.microsoft.com/office/drawing/2014/main" id="{63EABC66-DCA8-DE48-2E6D-4B17D44846D8}"/>
              </a:ext>
            </a:extLst>
          </p:cNvPr>
          <p:cNvSpPr/>
          <p:nvPr/>
        </p:nvSpPr>
        <p:spPr>
          <a:xfrm>
            <a:off x="236392" y="2700118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시간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11" name="키워드">
            <a:extLst>
              <a:ext uri="{FF2B5EF4-FFF2-40B4-BE49-F238E27FC236}">
                <a16:creationId xmlns:a16="http://schemas.microsoft.com/office/drawing/2014/main" id="{DC236283-BF8F-4308-3CB5-8102F58A56DD}"/>
              </a:ext>
            </a:extLst>
          </p:cNvPr>
          <p:cNvSpPr/>
          <p:nvPr/>
        </p:nvSpPr>
        <p:spPr>
          <a:xfrm>
            <a:off x="236392" y="3450545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키워드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97878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6C1C87FE-EC92-CCEF-0C95-D61DC8434E47}"/>
              </a:ext>
            </a:extLst>
          </p:cNvPr>
          <p:cNvSpPr txBox="1"/>
          <p:nvPr/>
        </p:nvSpPr>
        <p:spPr>
          <a:xfrm>
            <a:off x="1099122" y="1817905"/>
            <a:ext cx="8780592" cy="517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61950" indent="-361950" algn="l" defTabSz="1828800">
              <a:lnSpc>
                <a:spcPct val="150000"/>
              </a:lnSpc>
              <a:buSzPct val="100000"/>
              <a:buChar char="▪"/>
              <a:defRPr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pPr marL="176213" indent="-176213" algn="l" defTabSz="914400">
              <a:lnSpc>
                <a:spcPct val="130000"/>
              </a:lnSpc>
              <a:buFont typeface="Wingdings" panose="05000000000000000000" pitchFamily="2" charset="2"/>
              <a:buChar char="§"/>
              <a:defRPr spc="-171">
                <a:solidFill>
                  <a:srgbClr val="212121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심리적 </a:t>
            </a:r>
            <a:r>
              <a:rPr lang="ko-KR" altLang="en-US" spc="-3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안전감</a:t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 측면에서 조직 내 상호 긍정적인 커뮤니케이션의 중요성을 이해하고 플레이를 통해 경험합니다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.</a:t>
            </a:r>
          </a:p>
          <a:p>
            <a:pPr marL="176213" indent="-176213" algn="l" defTabSz="914400">
              <a:lnSpc>
                <a:spcPct val="130000"/>
              </a:lnSpc>
              <a:buFont typeface="Wingdings" panose="05000000000000000000" pitchFamily="2" charset="2"/>
              <a:buChar char="§"/>
              <a:defRPr spc="-171">
                <a:solidFill>
                  <a:srgbClr val="212121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긍정 심리 기반에 근거하여 팀의 심리적 안전감에 대해 이해하고 간접적으로 경험합니다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.</a:t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 </a:t>
            </a:r>
            <a:endParaRPr lang="en-US" altLang="ko-KR" spc="-30" dirty="0">
              <a:solidFill>
                <a:srgbClr val="000000"/>
              </a:solidFill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F485F318-C069-6394-0E9F-CF1507B48C08}"/>
              </a:ext>
            </a:extLst>
          </p:cNvPr>
          <p:cNvSpPr txBox="1">
            <a:spLocks/>
          </p:cNvSpPr>
          <p:nvPr/>
        </p:nvSpPr>
        <p:spPr>
          <a:xfrm>
            <a:off x="11721490" y="6396666"/>
            <a:ext cx="21800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807F7F"/>
                </a:solidFill>
                <a:effectLst/>
                <a:uFillTx/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2920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rgbClr val="807F7F"/>
                </a:solidFill>
                <a:effectLst/>
                <a:uLnTx/>
                <a:uFillTx/>
                <a:latin typeface="Gotham Bold" panose="02000603030000020004" pitchFamily="2" charset="0"/>
                <a:ea typeface="페이퍼로지 5 Medium" pitchFamily="2" charset="-127"/>
                <a:sym typeface="Helvetica Neue"/>
              </a:rPr>
              <a:pPr marL="0" marR="0" lvl="0" indent="0" algn="ctr" defTabSz="29208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807F7F"/>
              </a:solidFill>
              <a:effectLst/>
              <a:uLnTx/>
              <a:uFillTx/>
              <a:latin typeface="Gotham Bold" panose="02000603030000020004" pitchFamily="2" charset="0"/>
              <a:ea typeface="페이퍼로지 5 Medium" pitchFamily="2" charset="-127"/>
              <a:sym typeface="Helvetica Neue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2BD6249-B930-9C65-2981-32F6ECA2EB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31109" y="6396669"/>
            <a:ext cx="198772" cy="241092"/>
          </a:xfrm>
        </p:spPr>
        <p:txBody>
          <a:bodyPr/>
          <a:lstStyle/>
          <a:p>
            <a:pPr marL="0" marR="0" lvl="0" indent="0" algn="ctr" defTabSz="2920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rgbClr val="807F7F"/>
                </a:solidFill>
                <a:effectLst/>
                <a:uLnTx/>
                <a:uFillTx/>
                <a:latin typeface="Gotham Bold" panose="02000603030000020004" pitchFamily="2" charset="0"/>
                <a:sym typeface="Helvetica Neue"/>
              </a:rPr>
              <a:pPr marL="0" marR="0" lvl="0" indent="0" algn="ctr" defTabSz="29208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807F7F"/>
              </a:solidFill>
              <a:effectLst/>
              <a:uLnTx/>
              <a:uFillTx/>
              <a:latin typeface="Gotham Bold" panose="02000603030000020004" pitchFamily="2" charset="0"/>
              <a:sym typeface="Helvetica Neue"/>
            </a:endParaRPr>
          </a:p>
        </p:txBody>
      </p:sp>
      <p:sp>
        <p:nvSpPr>
          <p:cNvPr id="16" name="2.1">
            <a:extLst>
              <a:ext uri="{FF2B5EF4-FFF2-40B4-BE49-F238E27FC236}">
                <a16:creationId xmlns:a16="http://schemas.microsoft.com/office/drawing/2014/main" id="{93B3F4EC-BEA3-9F19-DAFF-2B9731951E1A}"/>
              </a:ext>
            </a:extLst>
          </p:cNvPr>
          <p:cNvSpPr txBox="1"/>
          <p:nvPr/>
        </p:nvSpPr>
        <p:spPr>
          <a:xfrm>
            <a:off x="342818" y="359700"/>
            <a:ext cx="496931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.1</a:t>
            </a:r>
          </a:p>
        </p:txBody>
      </p:sp>
      <p:sp>
        <p:nvSpPr>
          <p:cNvPr id="17" name="리더십 프로그램">
            <a:extLst>
              <a:ext uri="{FF2B5EF4-FFF2-40B4-BE49-F238E27FC236}">
                <a16:creationId xmlns:a16="http://schemas.microsoft.com/office/drawing/2014/main" id="{8E7F5CF7-79DD-E912-F348-791CB0A9506A}"/>
              </a:ext>
            </a:extLst>
          </p:cNvPr>
          <p:cNvSpPr txBox="1"/>
          <p:nvPr/>
        </p:nvSpPr>
        <p:spPr>
          <a:xfrm>
            <a:off x="1086510" y="354489"/>
            <a:ext cx="3029676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 시너지 프로그램 소개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969ACA35-C1FA-0279-60A4-05831FF917EF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교육 프레임</a:t>
            </a:r>
          </a:p>
        </p:txBody>
      </p:sp>
      <p:sp>
        <p:nvSpPr>
          <p:cNvPr id="8" name="리더십 과정 목표">
            <a:extLst>
              <a:ext uri="{FF2B5EF4-FFF2-40B4-BE49-F238E27FC236}">
                <a16:creationId xmlns:a16="http://schemas.microsoft.com/office/drawing/2014/main" id="{09B6D5C7-E2AC-AE70-AEC5-2B42C73AFDA6}"/>
              </a:ext>
            </a:extLst>
          </p:cNvPr>
          <p:cNvSpPr/>
          <p:nvPr/>
        </p:nvSpPr>
        <p:spPr>
          <a:xfrm>
            <a:off x="936684" y="1394762"/>
            <a:ext cx="1228538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과정 목표</a:t>
            </a:r>
            <a:endParaRPr lang="en-US" altLang="ko-KR" sz="140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EE9D2690-A7FD-8273-B397-92C8FB3B5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71888"/>
              </p:ext>
            </p:extLst>
          </p:nvPr>
        </p:nvGraphicFramePr>
        <p:xfrm>
          <a:off x="1054980" y="3768884"/>
          <a:ext cx="10081782" cy="1580542"/>
        </p:xfrm>
        <a:graphic>
          <a:graphicData uri="http://schemas.openxmlformats.org/drawingml/2006/table">
            <a:tbl>
              <a:tblPr firstRow="1" bandRow="1"/>
              <a:tblGrid>
                <a:gridCol w="199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819">
                  <a:extLst>
                    <a:ext uri="{9D8B030D-6E8A-4147-A177-3AD203B41FA5}">
                      <a16:colId xmlns:a16="http://schemas.microsoft.com/office/drawing/2014/main" val="1761451263"/>
                    </a:ext>
                  </a:extLst>
                </a:gridCol>
                <a:gridCol w="1128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65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프로그램명 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세부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시간</a:t>
                      </a: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(H)</a:t>
                      </a:r>
                      <a:endParaRPr kumimoji="0" lang="ko-KR" altLang="en-US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888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3000"/>
                        <a:buFontTx/>
                        <a:buNone/>
                        <a:tabLst/>
                        <a:defRPr sz="2500" spc="-178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초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(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礎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)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능력 렌즈™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+mn-cs"/>
                        <a:sym typeface="Helvetica Neue"/>
                      </a:endParaRP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-176213" algn="l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강점에 대한 이해와 이를 기반으로 팀원에 대한 칭찬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, 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격려 등의 긍정 커뮤니케이션 피드백 스킬 학습 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sym typeface="Helvetica Neue"/>
                      </a:endParaRPr>
                    </a:p>
                    <a:p>
                      <a:pPr marL="176213" marR="0" indent="-176213" algn="l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긍정적인 팀 문화가 조직 차원의 비전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/ 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성과 창출로 연계 되는 과정 이해 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sym typeface="Helvetica Neue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3000"/>
                        <a:buFontTx/>
                        <a:buNone/>
                        <a:tabLst/>
                        <a:defRPr sz="2500" spc="-178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1.0H</a:t>
                      </a:r>
                      <a:endParaRPr kumimoji="0" lang="ko-KR" altLang="en-US" sz="1200" b="0" i="0" u="none" strike="noStrike" cap="none" spc="-30" normalizeH="0" baseline="0" noProof="0" dirty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+mn-cs"/>
                        <a:sym typeface="Helvetica Neue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023713"/>
                  </a:ext>
                </a:extLst>
              </a:tr>
            </a:tbl>
          </a:graphicData>
        </a:graphic>
      </p:graphicFrame>
      <p:sp>
        <p:nvSpPr>
          <p:cNvPr id="24" name="리더십 과정 목표">
            <a:extLst>
              <a:ext uri="{FF2B5EF4-FFF2-40B4-BE49-F238E27FC236}">
                <a16:creationId xmlns:a16="http://schemas.microsoft.com/office/drawing/2014/main" id="{9C1C9B3B-09EB-AC0B-B764-23D0A33F098B}"/>
              </a:ext>
            </a:extLst>
          </p:cNvPr>
          <p:cNvSpPr/>
          <p:nvPr/>
        </p:nvSpPr>
        <p:spPr>
          <a:xfrm>
            <a:off x="936684" y="3265231"/>
            <a:ext cx="2234593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프로그램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 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구성 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(1.0H)</a:t>
            </a:r>
          </a:p>
        </p:txBody>
      </p:sp>
    </p:spTree>
    <p:extLst>
      <p:ext uri="{BB962C8B-B14F-4D97-AF65-F5344CB8AC3E}">
        <p14:creationId xmlns:p14="http://schemas.microsoft.com/office/powerpoint/2010/main" val="23409243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F948ADD2-9501-B57A-824A-E6A270FF7A50}"/>
              </a:ext>
            </a:extLst>
          </p:cNvPr>
          <p:cNvSpPr txBox="1"/>
          <p:nvPr/>
        </p:nvSpPr>
        <p:spPr>
          <a:xfrm>
            <a:off x="1962622" y="1929917"/>
            <a:ext cx="9845622" cy="147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6213" indent="-176213" algn="l" defTabSz="914400">
              <a:lnSpc>
                <a:spcPct val="130000"/>
              </a:lnSpc>
              <a:buSzPct val="100000"/>
              <a:buChar char="▪"/>
              <a:defRPr spc="-30">
                <a:solidFill>
                  <a:srgbClr val="5E5E5E">
                    <a:lumMod val="50000"/>
                  </a:srgbClr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강점이라는 관점에서 자신을 재발견해보는 팀 플레이 프로그램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팀 당 강점 카드가 주어지며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교육생 간 상호작용을 통해 진행 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특정 상황 상에서 자신이 강점을 극대화 할 수 있는 맥락 및 방법론 기획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긍정심리학 측면에서 개인의 강점 발현이 조직 및 변화 관리 차원에 이르기까지 어떤 효용과 가치를 가져오는지에 대한 이해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구체적으로 강점의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4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가지 요소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(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사고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/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감정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/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과업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/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관계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),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경험에 의한 리서치 방법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 err="1">
                <a:latin typeface="페이퍼로지 5 Medium" pitchFamily="2" charset="-127"/>
                <a:ea typeface="페이퍼로지 5 Medium" pitchFamily="2" charset="-127"/>
              </a:rPr>
              <a:t>개인과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 조직 차원의 활용 방법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요소 간 조화를 이루는 방법에 대해 학습 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칭찬과 격려가 일으키는 </a:t>
            </a:r>
            <a:r>
              <a:rPr lang="ko-KR" altLang="en-US" dirty="0" err="1">
                <a:latin typeface="페이퍼로지 5 Medium" pitchFamily="2" charset="-127"/>
                <a:ea typeface="페이퍼로지 5 Medium" pitchFamily="2" charset="-127"/>
              </a:rPr>
              <a:t>팀빌딩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 효과 및 강점 기반 커뮤니케이션 리더십에 대한 고찰 유도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5" name="펜타클론™ 진단 세션">
            <a:extLst>
              <a:ext uri="{FF2B5EF4-FFF2-40B4-BE49-F238E27FC236}">
                <a16:creationId xmlns:a16="http://schemas.microsoft.com/office/drawing/2014/main" id="{F4C00DB2-28BF-A0C1-D66B-C788EACE096C}"/>
              </a:ext>
            </a:extLst>
          </p:cNvPr>
          <p:cNvSpPr/>
          <p:nvPr/>
        </p:nvSpPr>
        <p:spPr>
          <a:xfrm>
            <a:off x="1887288" y="1449723"/>
            <a:ext cx="2835332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초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(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礎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)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능력 렌즈™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0E0E79-CD86-3057-C1C5-168B940B2965}"/>
              </a:ext>
            </a:extLst>
          </p:cNvPr>
          <p:cNvSpPr txBox="1"/>
          <p:nvPr/>
        </p:nvSpPr>
        <p:spPr>
          <a:xfrm>
            <a:off x="11767393" y="6672786"/>
            <a:ext cx="51361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lvl="0" indent="0" algn="ctr" defTabSz="12191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4" name="강의">
            <a:extLst>
              <a:ext uri="{FF2B5EF4-FFF2-40B4-BE49-F238E27FC236}">
                <a16:creationId xmlns:a16="http://schemas.microsoft.com/office/drawing/2014/main" id="{95AECB90-EF60-DE38-1DE0-CAB6F567FB7C}"/>
              </a:ext>
            </a:extLst>
          </p:cNvPr>
          <p:cNvSpPr txBox="1"/>
          <p:nvPr/>
        </p:nvSpPr>
        <p:spPr>
          <a:xfrm>
            <a:off x="236392" y="1926548"/>
            <a:ext cx="1206841" cy="63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플레이</a:t>
            </a:r>
            <a:endParaRPr lang="en-US" altLang="ko-KR"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최소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 5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~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최대 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6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b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</a:b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(1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기준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)</a:t>
            </a:r>
            <a:endParaRPr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</p:txBody>
      </p:sp>
      <p:sp>
        <p:nvSpPr>
          <p:cNvPr id="25" name="1.5hr 소요">
            <a:extLst>
              <a:ext uri="{FF2B5EF4-FFF2-40B4-BE49-F238E27FC236}">
                <a16:creationId xmlns:a16="http://schemas.microsoft.com/office/drawing/2014/main" id="{2E152E8F-0936-8675-92E9-4108EEF8A267}"/>
              </a:ext>
            </a:extLst>
          </p:cNvPr>
          <p:cNvSpPr txBox="1"/>
          <p:nvPr/>
        </p:nvSpPr>
        <p:spPr>
          <a:xfrm>
            <a:off x="530529" y="3034176"/>
            <a:ext cx="618438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1.0hr </a:t>
            </a: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소요</a:t>
            </a:r>
            <a:endParaRPr sz="1000" spc="-30" dirty="0">
              <a:solidFill>
                <a:srgbClr val="3A3A3B"/>
              </a:solidFill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26" name="창의성 2.0, 창의혁신…">
            <a:extLst>
              <a:ext uri="{FF2B5EF4-FFF2-40B4-BE49-F238E27FC236}">
                <a16:creationId xmlns:a16="http://schemas.microsoft.com/office/drawing/2014/main" id="{BB2ABBC6-9D36-F2CA-CDE4-287583910B82}"/>
              </a:ext>
            </a:extLst>
          </p:cNvPr>
          <p:cNvSpPr txBox="1"/>
          <p:nvPr/>
        </p:nvSpPr>
        <p:spPr>
          <a:xfrm>
            <a:off x="164008" y="3771519"/>
            <a:ext cx="1351482" cy="63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긍정 자기 탐색</a:t>
            </a: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강점관리</a:t>
            </a: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피드백 스킬</a:t>
            </a: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긍정적 조직문화</a:t>
            </a:r>
          </a:p>
        </p:txBody>
      </p:sp>
      <p:sp>
        <p:nvSpPr>
          <p:cNvPr id="4" name="2.1">
            <a:extLst>
              <a:ext uri="{FF2B5EF4-FFF2-40B4-BE49-F238E27FC236}">
                <a16:creationId xmlns:a16="http://schemas.microsoft.com/office/drawing/2014/main" id="{CE9A341F-3C36-1B7B-8E62-F6A14F9D36BA}"/>
              </a:ext>
            </a:extLst>
          </p:cNvPr>
          <p:cNvSpPr txBox="1"/>
          <p:nvPr/>
        </p:nvSpPr>
        <p:spPr>
          <a:xfrm>
            <a:off x="344421" y="359700"/>
            <a:ext cx="49532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</a:t>
            </a:r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2</a:t>
            </a:r>
            <a:endParaRPr sz="2200" dirty="0">
              <a:solidFill>
                <a:srgbClr val="ED1B23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7" name="리더십 프로그램">
            <a:extLst>
              <a:ext uri="{FF2B5EF4-FFF2-40B4-BE49-F238E27FC236}">
                <a16:creationId xmlns:a16="http://schemas.microsoft.com/office/drawing/2014/main" id="{7F016FF0-1AC0-1E15-508F-D371DCC7A878}"/>
              </a:ext>
            </a:extLst>
          </p:cNvPr>
          <p:cNvSpPr txBox="1"/>
          <p:nvPr/>
        </p:nvSpPr>
        <p:spPr>
          <a:xfrm>
            <a:off x="1086510" y="354489"/>
            <a:ext cx="2459006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 시너지 프로그램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A23F3C1-9EAB-E8C0-CB35-6E903DBC8F3C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세부 내용</a:t>
            </a:r>
          </a:p>
        </p:txBody>
      </p:sp>
      <p:pic>
        <p:nvPicPr>
          <p:cNvPr id="3" name="그림 2" descr="사람, 의류, 실내, 방이(가) 표시된 사진&#10;&#10;자동 생성된 설명">
            <a:extLst>
              <a:ext uri="{FF2B5EF4-FFF2-40B4-BE49-F238E27FC236}">
                <a16:creationId xmlns:a16="http://schemas.microsoft.com/office/drawing/2014/main" id="{99C91A9C-E044-B965-7ADA-4F62F86005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23072" r="23045" b="1"/>
          <a:stretch/>
        </p:blipFill>
        <p:spPr>
          <a:xfrm>
            <a:off x="1707049" y="4272985"/>
            <a:ext cx="2157236" cy="1688082"/>
          </a:xfrm>
          <a:prstGeom prst="rect">
            <a:avLst/>
          </a:prstGeom>
        </p:spPr>
      </p:pic>
      <p:pic>
        <p:nvPicPr>
          <p:cNvPr id="8" name="그림 7" descr="사람, 인간의 얼굴, 의류, 실내이(가) 표시된 사진&#10;&#10;자동 생성된 설명">
            <a:extLst>
              <a:ext uri="{FF2B5EF4-FFF2-40B4-BE49-F238E27FC236}">
                <a16:creationId xmlns:a16="http://schemas.microsoft.com/office/drawing/2014/main" id="{33990FCB-925B-06B1-D751-D8CFEAA211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5911" b="15031"/>
          <a:stretch/>
        </p:blipFill>
        <p:spPr>
          <a:xfrm>
            <a:off x="3951100" y="4272985"/>
            <a:ext cx="2113416" cy="1688082"/>
          </a:xfrm>
          <a:prstGeom prst="rect">
            <a:avLst/>
          </a:prstGeom>
        </p:spPr>
      </p:pic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D3477D70-E25F-52AD-5635-84CC0DB6D5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8"/>
          <a:stretch/>
        </p:blipFill>
        <p:spPr>
          <a:xfrm>
            <a:off x="10140993" y="4272985"/>
            <a:ext cx="2051007" cy="1702325"/>
          </a:xfrm>
          <a:prstGeom prst="rect">
            <a:avLst/>
          </a:prstGeom>
        </p:spPr>
      </p:pic>
      <p:pic>
        <p:nvPicPr>
          <p:cNvPr id="12" name="그림 11" descr="의류, 사람, 인간의 얼굴, 테이블이(가) 표시된 사진&#10;&#10;자동 생성된 설명">
            <a:extLst>
              <a:ext uri="{FF2B5EF4-FFF2-40B4-BE49-F238E27FC236}">
                <a16:creationId xmlns:a16="http://schemas.microsoft.com/office/drawing/2014/main" id="{066F4466-315C-2D3F-D013-938350CFCE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5145" r="19515" b="8867"/>
          <a:stretch/>
        </p:blipFill>
        <p:spPr>
          <a:xfrm>
            <a:off x="6151331" y="4272985"/>
            <a:ext cx="1908016" cy="1688082"/>
          </a:xfrm>
          <a:prstGeom prst="rect">
            <a:avLst/>
          </a:prstGeom>
        </p:spPr>
      </p:pic>
      <p:pic>
        <p:nvPicPr>
          <p:cNvPr id="15" name="그림 14" descr="의류, 사람, 실내, 여성이(가) 표시된 사진&#10;&#10;자동 생성된 설명">
            <a:extLst>
              <a:ext uri="{FF2B5EF4-FFF2-40B4-BE49-F238E27FC236}">
                <a16:creationId xmlns:a16="http://schemas.microsoft.com/office/drawing/2014/main" id="{ECE70AA4-19BC-27BC-8777-DA0F7986B3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1"/>
          <a:stretch/>
        </p:blipFill>
        <p:spPr>
          <a:xfrm>
            <a:off x="8146162" y="4272985"/>
            <a:ext cx="1908016" cy="1688082"/>
          </a:xfrm>
          <a:prstGeom prst="rect">
            <a:avLst/>
          </a:prstGeom>
        </p:spPr>
      </p:pic>
      <p:sp>
        <p:nvSpPr>
          <p:cNvPr id="16" name="슬라이드 번호 개체 틀 2">
            <a:extLst>
              <a:ext uri="{FF2B5EF4-FFF2-40B4-BE49-F238E27FC236}">
                <a16:creationId xmlns:a16="http://schemas.microsoft.com/office/drawing/2014/main" id="{17102E60-482C-98C6-B2DC-DA5FA75E4AC8}"/>
              </a:ext>
            </a:extLst>
          </p:cNvPr>
          <p:cNvSpPr txBox="1">
            <a:spLocks/>
          </p:cNvSpPr>
          <p:nvPr/>
        </p:nvSpPr>
        <p:spPr>
          <a:xfrm>
            <a:off x="11721490" y="6396666"/>
            <a:ext cx="21800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807F7F"/>
                </a:solidFill>
                <a:effectLst/>
                <a:uFillTx/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altLang="ko-KR" smtClean="0">
                <a:ea typeface="페이퍼로지 5 Medium" pitchFamily="2" charset="-127"/>
              </a:rPr>
              <a:pPr/>
              <a:t>16</a:t>
            </a:fld>
            <a:endParaRPr lang="ko-KR" altLang="en-US" dirty="0">
              <a:ea typeface="페이퍼로지 5 Medium" pitchFamily="2" charset="-127"/>
            </a:endParaRPr>
          </a:p>
        </p:txBody>
      </p:sp>
      <p:sp>
        <p:nvSpPr>
          <p:cNvPr id="2" name="운영">
            <a:extLst>
              <a:ext uri="{FF2B5EF4-FFF2-40B4-BE49-F238E27FC236}">
                <a16:creationId xmlns:a16="http://schemas.microsoft.com/office/drawing/2014/main" id="{B8CCF1E9-89BE-A5DF-0CD4-EC4DA590D009}"/>
              </a:ext>
            </a:extLst>
          </p:cNvPr>
          <p:cNvSpPr/>
          <p:nvPr/>
        </p:nvSpPr>
        <p:spPr>
          <a:xfrm>
            <a:off x="236392" y="1652301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운영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6" name="시간">
            <a:extLst>
              <a:ext uri="{FF2B5EF4-FFF2-40B4-BE49-F238E27FC236}">
                <a16:creationId xmlns:a16="http://schemas.microsoft.com/office/drawing/2014/main" id="{C9F11685-0628-00AA-8245-A959D3564693}"/>
              </a:ext>
            </a:extLst>
          </p:cNvPr>
          <p:cNvSpPr/>
          <p:nvPr/>
        </p:nvSpPr>
        <p:spPr>
          <a:xfrm>
            <a:off x="236392" y="2700118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시간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11" name="키워드">
            <a:extLst>
              <a:ext uri="{FF2B5EF4-FFF2-40B4-BE49-F238E27FC236}">
                <a16:creationId xmlns:a16="http://schemas.microsoft.com/office/drawing/2014/main" id="{44989A78-8AA5-501A-DCC7-7CDA732C887F}"/>
              </a:ext>
            </a:extLst>
          </p:cNvPr>
          <p:cNvSpPr/>
          <p:nvPr/>
        </p:nvSpPr>
        <p:spPr>
          <a:xfrm>
            <a:off x="236392" y="3450545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키워드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78249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3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5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f65c75-78c1-4d3c-ab6f-832caa842e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26266E3DE6B6F441B649669B628C58E4" ma:contentTypeVersion="5" ma:contentTypeDescription="새 문서를 만듭니다." ma:contentTypeScope="" ma:versionID="4afbd2379b0ca316fbcf32c6ca464b3b">
  <xsd:schema xmlns:xsd="http://www.w3.org/2001/XMLSchema" xmlns:xs="http://www.w3.org/2001/XMLSchema" xmlns:p="http://schemas.microsoft.com/office/2006/metadata/properties" xmlns:ns3="61f65c75-78c1-4d3c-ab6f-832caa842e9a" targetNamespace="http://schemas.microsoft.com/office/2006/metadata/properties" ma:root="true" ma:fieldsID="0d247d331ed8b8385f2abf8861aae28d" ns3:_="">
    <xsd:import namespace="61f65c75-78c1-4d3c-ab6f-832caa842e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65c75-78c1-4d3c-ab6f-832caa842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AEC79F-EA88-4442-A8FC-DB3C69E371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32980E-36E7-4A41-B896-735688103044}">
  <ds:schemaRefs>
    <ds:schemaRef ds:uri="61f65c75-78c1-4d3c-ab6f-832caa842e9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3E8893-C758-4FC9-A04B-B7CBD1A9A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f65c75-78c1-4d3c-ab6f-832caa842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10613</Words>
  <Application>Microsoft Office PowerPoint</Application>
  <PresentationFormat>와이드스크린</PresentationFormat>
  <Paragraphs>1678</Paragraphs>
  <Slides>72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72</vt:i4>
      </vt:variant>
    </vt:vector>
  </HeadingPairs>
  <TitlesOfParts>
    <vt:vector size="86" baseType="lpstr">
      <vt:lpstr>Gotham Bold</vt:lpstr>
      <vt:lpstr>G마켓 산스 Bold</vt:lpstr>
      <vt:lpstr>Gmarket Sans Medium</vt:lpstr>
      <vt:lpstr>Gmarket Sans TTF Medium</vt:lpstr>
      <vt:lpstr>Helvetica Neue</vt:lpstr>
      <vt:lpstr>Helvetica Neue Medium</vt:lpstr>
      <vt:lpstr>나눔스퀘어</vt:lpstr>
      <vt:lpstr>페이퍼로지 5 Medium</vt:lpstr>
      <vt:lpstr>Calibri</vt:lpstr>
      <vt:lpstr>Wingdings</vt:lpstr>
      <vt:lpstr>21_BasicWhite</vt:lpstr>
      <vt:lpstr>22_BasicWhite</vt:lpstr>
      <vt:lpstr>23_BasicWhite</vt:lpstr>
      <vt:lpstr>25_BasicWhite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TPC</dc:creator>
  <cp:lastModifiedBy>theplaycompany001</cp:lastModifiedBy>
  <cp:revision>160</cp:revision>
  <dcterms:modified xsi:type="dcterms:W3CDTF">2025-10-15T01:25:23Z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0x01010026266E3DE6B6F441B649669B628C58E4</vt:lpwstr>
  </property>
</Properties>
</file>